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embeddedFontLst>
    <p:embeddedFont>
      <p:font typeface="Century Gothic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CenturyGothic-boldItalic.fntdata"/><Relationship Id="rId61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enturyGothic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CenturyGothic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b16f4fd9d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b16f4fd9d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b16f4fd9d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ab16f4fd9d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b16f4fd9d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ab16f4fd9d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b16f4fd9d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ab16f4fd9d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b16f4fd9d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ab16f4fd9d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b16f4fd9d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ab16f4fd9d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ab16f4fd9d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ab16f4fd9d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b16f4fd9d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ab16f4fd9d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b16f4fd9d_0_10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ab16f4fd9d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b16f4fd9d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b16f4fd9d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b16f4fd9d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b16f4fd9d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b16f4fd9d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b16f4fd9d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230fe647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230fe647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ab16f4fd9d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ab16f4fd9d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b16f4fd9d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ab16f4fd9d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ab16f4fd9d_0_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ab16f4fd9d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ab16f4fd9d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ab16f4fd9d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ab16f4fd9d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ab16f4fd9d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2dff1b9d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2dff1b9d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ab16f4fd9d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ab16f4fd9d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2dff1b9d8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2dff1b9d8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2dff1b9d8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2dff1b9d8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b16f4fd9d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b16f4fd9d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ab16f4fd9d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2ab16f4fd9d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ab16f4fd9d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2ab16f4fd9d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ab16f4fd9d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ab16f4fd9d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ab16f4fd9d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ab16f4fd9d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ab16f4fd9d_0_1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ab16f4fd9d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ab16f4fd9d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2ab16f4fd9d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ab16f4fd9d_0_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2ab16f4fd9d_0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ab16f4fd9d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ab16f4fd9d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ab16f4fd9d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ab16f4fd9d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66e30575c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266e30575c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b16f4fd9d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b16f4fd9d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ab16f4fd9d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ab16f4fd9d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ab16f4fd9d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ab16f4fd9d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ab16f4fd9d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ab16f4fd9d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ab16f4fd9d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g2ab16f4fd9d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2dff1b9d8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2dff1b9d8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ab16f4fd9d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ab16f4fd9d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ab16f4fd9d_0_1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ab16f4fd9d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2ab16f4fd9d_0_1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ab16f4fd9d_0_1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ab16f4fd9d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g2ab16f4fd9d_0_13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ab16f4fd9d_0_1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ab16f4fd9d_0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2ab16f4fd9d_0_13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ab16f4fd9d_0_1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ab16f4fd9d_0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g2ab16f4fd9d_0_13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b16f4fd9d_0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b16f4fd9d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ab16f4fd9d_0_1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2ab16f4fd9d_0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2ab16f4fd9d_0_1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ab16f4fd9d_0_13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ab16f4fd9d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g2ab16f4fd9d_0_13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ab16f4fd9d_0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g2ab16f4fd9d_0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2dff1b9d8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2dff1b9d8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b16f4fd9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ab16f4fd9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b16f4fd9d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ab16f4fd9d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b16f4fd9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ab16f4fd9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ab16f4fd9d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ab16f4fd9d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Relationship Id="rId5" Type="http://schemas.openxmlformats.org/officeDocument/2006/relationships/image" Target="../media/image24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gif"/><Relationship Id="rId4" Type="http://schemas.openxmlformats.org/officeDocument/2006/relationships/image" Target="../media/image36.png"/><Relationship Id="rId5" Type="http://schemas.openxmlformats.org/officeDocument/2006/relationships/image" Target="../media/image3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gif"/><Relationship Id="rId4" Type="http://schemas.openxmlformats.org/officeDocument/2006/relationships/image" Target="../media/image36.png"/><Relationship Id="rId5" Type="http://schemas.openxmlformats.org/officeDocument/2006/relationships/image" Target="../media/image39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gif"/><Relationship Id="rId4" Type="http://schemas.openxmlformats.org/officeDocument/2006/relationships/image" Target="../media/image40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Relationship Id="rId4" Type="http://schemas.openxmlformats.org/officeDocument/2006/relationships/image" Target="../media/image44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44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50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5" Type="http://schemas.openxmlformats.org/officeDocument/2006/relationships/image" Target="../media/image6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Relationship Id="rId4" Type="http://schemas.openxmlformats.org/officeDocument/2006/relationships/image" Target="../media/image44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Relationship Id="rId4" Type="http://schemas.openxmlformats.org/officeDocument/2006/relationships/image" Target="../media/image44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Relationship Id="rId4" Type="http://schemas.openxmlformats.org/officeDocument/2006/relationships/image" Target="../media/image50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Relationship Id="rId4" Type="http://schemas.openxmlformats.org/officeDocument/2006/relationships/image" Target="../media/image6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5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680375" y="970475"/>
            <a:ext cx="543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990000"/>
                </a:solidFill>
              </a:rPr>
              <a:t>Lapse Rate Tendency</a:t>
            </a:r>
            <a:endParaRPr b="1" sz="4000">
              <a:solidFill>
                <a:srgbClr val="99000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06625" y="4355525"/>
            <a:ext cx="40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Material by Rich Thompson, Ariel Cohen, Andrew Moore, Tom Galarneau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5400" y="4820400"/>
            <a:ext cx="281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Photo by Andrew Moore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42" name="Google Shape;242;p23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43" name="Google Shape;243;p23"/>
          <p:cNvSpPr txBox="1"/>
          <p:nvPr/>
        </p:nvSpPr>
        <p:spPr>
          <a:xfrm>
            <a:off x="364076" y="2714575"/>
            <a:ext cx="7726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44" name="Google Shape;244;p23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5" name="Google Shape;245;p23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6" name="Google Shape;246;p23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7" name="Google Shape;247;p23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8" name="Google Shape;248;p23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9" name="Google Shape;249;p23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51" name="Google Shape;251;p23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23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3" name="Google Shape;253;p23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54" name="Google Shape;254;p23"/>
          <p:cNvSpPr txBox="1"/>
          <p:nvPr/>
        </p:nvSpPr>
        <p:spPr>
          <a:xfrm>
            <a:off x="7966047" y="3580184"/>
            <a:ext cx="1105200" cy="600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4689" l="-3419" r="-2559" t="-311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5" name="Google Shape;255;p23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6" name="Google Shape;256;p23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57" name="Google Shape;257;p23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58" name="Google Shape;258;p23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59" name="Google Shape;259;p23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60" name="Google Shape;260;p23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61" name="Google Shape;261;p23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62" name="Google Shape;262;p23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3" name="Google Shape;263;p23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4" name="Google Shape;264;p23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5" name="Google Shape;265;p23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6" name="Google Shape;266;p23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7" name="Google Shape;267;p23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8" name="Google Shape;268;p23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74" name="Google Shape;274;p24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364077" y="2714575"/>
            <a:ext cx="7886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76" name="Google Shape;276;p24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7" name="Google Shape;277;p24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8" name="Google Shape;278;p24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9" name="Google Shape;279;p24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0" name="Google Shape;280;p24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1" name="Google Shape;281;p24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83" name="Google Shape;283;p24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24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5" name="Google Shape;285;p24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86" name="Google Shape;286;p24"/>
          <p:cNvSpPr/>
          <p:nvPr/>
        </p:nvSpPr>
        <p:spPr>
          <a:xfrm>
            <a:off x="775448" y="4594119"/>
            <a:ext cx="43707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5146000" y="4708775"/>
            <a:ext cx="3104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Lapse rate tendency equation</a:t>
            </a:r>
            <a:endParaRPr sz="1100"/>
          </a:p>
        </p:txBody>
      </p:sp>
      <p:sp>
        <p:nvSpPr>
          <p:cNvPr id="288" name="Google Shape;288;p24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9" name="Google Shape;289;p24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90" name="Google Shape;290;p24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91" name="Google Shape;291;p24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92" name="Google Shape;292;p24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93" name="Google Shape;293;p24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94" name="Google Shape;294;p24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95" name="Google Shape;295;p24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6" name="Google Shape;296;p24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24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8" name="Google Shape;298;p24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9" name="Google Shape;299;p24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0" name="Google Shape;300;p24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1" name="Google Shape;301;p24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08" name="Google Shape;308;p25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09" name="Google Shape;309;p25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10" name="Google Shape;310;p25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11" name="Google Shape;311;p25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12" name="Google Shape;312;p25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13" name="Google Shape;313;p25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14" name="Google Shape;314;p25"/>
          <p:cNvSpPr txBox="1"/>
          <p:nvPr/>
        </p:nvSpPr>
        <p:spPr>
          <a:xfrm>
            <a:off x="1901550" y="2074650"/>
            <a:ext cx="5340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We’ll work through each term to understand the physical mechanisms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20" name="Google Shape;320;p26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21" name="Google Shape;321;p26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22" name="Google Shape;322;p26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23" name="Google Shape;323;p26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24" name="Google Shape;324;p26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25" name="Google Shape;325;p26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26" name="Google Shape;326;p26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27" name="Google Shape;327;p26"/>
          <p:cNvSpPr txBox="1"/>
          <p:nvPr/>
        </p:nvSpPr>
        <p:spPr>
          <a:xfrm>
            <a:off x="216426" y="2396075"/>
            <a:ext cx="4631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28" name="Google Shape;328;p26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/>
          <p:nvPr/>
        </p:nvSpPr>
        <p:spPr>
          <a:xfrm>
            <a:off x="5690753" y="3944500"/>
            <a:ext cx="2224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30" name="Google Shape;330;p26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37" name="Google Shape;337;p27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38" name="Google Shape;338;p27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39" name="Google Shape;339;p27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40" name="Google Shape;340;p27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41" name="Google Shape;341;p27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42" name="Google Shape;342;p27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43" name="Google Shape;343;p27"/>
          <p:cNvSpPr txBox="1"/>
          <p:nvPr/>
        </p:nvSpPr>
        <p:spPr>
          <a:xfrm>
            <a:off x="216425" y="2396075"/>
            <a:ext cx="4506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44" name="Google Shape;344;p27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7"/>
          <p:cNvSpPr/>
          <p:nvPr/>
        </p:nvSpPr>
        <p:spPr>
          <a:xfrm>
            <a:off x="5690752" y="3944500"/>
            <a:ext cx="214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46" name="Google Shape;346;p27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7188199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7564965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7"/>
          <p:cNvSpPr txBox="1"/>
          <p:nvPr/>
        </p:nvSpPr>
        <p:spPr>
          <a:xfrm>
            <a:off x="7272867" y="3165141"/>
            <a:ext cx="315600" cy="138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2499" l="-8818" r="-882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0" name="Google Shape;350;p27"/>
          <p:cNvSpPr txBox="1"/>
          <p:nvPr/>
        </p:nvSpPr>
        <p:spPr>
          <a:xfrm>
            <a:off x="7672958" y="3159326"/>
            <a:ext cx="4020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2499" l="-4649" r="-697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1" name="Google Shape;351;p27"/>
          <p:cNvSpPr txBox="1"/>
          <p:nvPr/>
        </p:nvSpPr>
        <p:spPr>
          <a:xfrm>
            <a:off x="284105" y="3048574"/>
            <a:ext cx="554100" cy="395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4289" l="-6779" r="-6779" t="-475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2" name="Google Shape;352;p27"/>
          <p:cNvSpPr txBox="1"/>
          <p:nvPr/>
        </p:nvSpPr>
        <p:spPr>
          <a:xfrm>
            <a:off x="883899" y="3035675"/>
            <a:ext cx="24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 increasing at PIT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warming below 600 mb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p27"/>
          <p:cNvCxnSpPr/>
          <p:nvPr/>
        </p:nvCxnSpPr>
        <p:spPr>
          <a:xfrm>
            <a:off x="3041050" y="3296350"/>
            <a:ext cx="3719400" cy="19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0" name="Google Shape;360;p2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61" name="Google Shape;361;p2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62" name="Google Shape;362;p2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63" name="Google Shape;363;p2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64" name="Google Shape;364;p2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65" name="Google Shape;365;p2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66" name="Google Shape;366;p28"/>
          <p:cNvSpPr/>
          <p:nvPr/>
        </p:nvSpPr>
        <p:spPr>
          <a:xfrm>
            <a:off x="2659256" y="882888"/>
            <a:ext cx="753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4" id="367" name="Google Shape;367;p28"/>
          <p:cNvPicPr preferRelativeResize="0"/>
          <p:nvPr/>
        </p:nvPicPr>
        <p:blipFill rotWithShape="1">
          <a:blip r:embed="rId4">
            <a:alphaModFix/>
          </a:blip>
          <a:srcRect b="6170" l="0" r="0" t="7406"/>
          <a:stretch/>
        </p:blipFill>
        <p:spPr>
          <a:xfrm>
            <a:off x="3527277" y="1651058"/>
            <a:ext cx="5134121" cy="332305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7.4)</a:t>
            </a:r>
            <a:endParaRPr sz="1100"/>
          </a:p>
        </p:txBody>
      </p:sp>
      <p:sp>
        <p:nvSpPr>
          <p:cNvPr id="369" name="Google Shape;369;p28"/>
          <p:cNvSpPr txBox="1"/>
          <p:nvPr/>
        </p:nvSpPr>
        <p:spPr>
          <a:xfrm>
            <a:off x="216427" y="2396075"/>
            <a:ext cx="3522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B: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horizontal lapse rate advection - this one is very important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Let’s take a closer look!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 b="0" l="12365" r="0" t="0"/>
          <a:stretch/>
        </p:blipFill>
        <p:spPr>
          <a:xfrm>
            <a:off x="830126" y="0"/>
            <a:ext cx="75050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29"/>
          <p:cNvCxnSpPr/>
          <p:nvPr/>
        </p:nvCxnSpPr>
        <p:spPr>
          <a:xfrm flipH="1" rot="10800000">
            <a:off x="8449625" y="288902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p29"/>
          <p:cNvSpPr txBox="1"/>
          <p:nvPr/>
        </p:nvSpPr>
        <p:spPr>
          <a:xfrm>
            <a:off x="995900" y="45075"/>
            <a:ext cx="3041100" cy="683400"/>
          </a:xfrm>
          <a:prstGeom prst="rect">
            <a:avLst/>
          </a:prstGeom>
          <a:solidFill>
            <a:srgbClr val="FFFFFF">
              <a:alpha val="474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lapse rates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mean wind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77" name="Google Shape;377;p29"/>
          <p:cNvCxnSpPr/>
          <p:nvPr/>
        </p:nvCxnSpPr>
        <p:spPr>
          <a:xfrm flipH="1" rot="10800000">
            <a:off x="3398700" y="2628175"/>
            <a:ext cx="1141200" cy="42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8" name="Google Shape;378;p29"/>
          <p:cNvCxnSpPr/>
          <p:nvPr/>
        </p:nvCxnSpPr>
        <p:spPr>
          <a:xfrm flipH="1" rot="10800000">
            <a:off x="3150900" y="2575175"/>
            <a:ext cx="648000" cy="21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p29"/>
          <p:cNvCxnSpPr/>
          <p:nvPr/>
        </p:nvCxnSpPr>
        <p:spPr>
          <a:xfrm flipH="1" rot="10800000">
            <a:off x="3620675" y="2985775"/>
            <a:ext cx="1114500" cy="400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0" name="Google Shape;380;p29"/>
          <p:cNvSpPr/>
          <p:nvPr/>
        </p:nvSpPr>
        <p:spPr>
          <a:xfrm>
            <a:off x="4652650" y="2703150"/>
            <a:ext cx="165300" cy="142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9"/>
          <p:cNvSpPr txBox="1"/>
          <p:nvPr/>
        </p:nvSpPr>
        <p:spPr>
          <a:xfrm>
            <a:off x="4870400" y="2537950"/>
            <a:ext cx="7266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LZK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2" name="Google Shape;382;p29"/>
          <p:cNvSpPr txBox="1"/>
          <p:nvPr/>
        </p:nvSpPr>
        <p:spPr>
          <a:xfrm>
            <a:off x="4772775" y="825950"/>
            <a:ext cx="3356400" cy="108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these wind vectors, what do you expect to happen to the lapse rates at LZK?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0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0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0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0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0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0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0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1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1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1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1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1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1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7" name="Google Shape;417;p31"/>
          <p:cNvSpPr txBox="1"/>
          <p:nvPr/>
        </p:nvSpPr>
        <p:spPr>
          <a:xfrm>
            <a:off x="484350" y="1836625"/>
            <a:ext cx="3731700" cy="1025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Just like moisture, lapse rates can be tracked days ahead of a severe weather outbreak!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418" name="Google Shape;41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79538"/>
            <a:ext cx="3731701" cy="49844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2"/>
          <p:cNvPicPr preferRelativeResize="0"/>
          <p:nvPr/>
        </p:nvPicPr>
        <p:blipFill rotWithShape="1">
          <a:blip r:embed="rId3">
            <a:alphaModFix/>
          </a:blip>
          <a:srcRect b="25322" l="0" r="49660" t="0"/>
          <a:stretch/>
        </p:blipFill>
        <p:spPr>
          <a:xfrm>
            <a:off x="341600" y="0"/>
            <a:ext cx="5252115" cy="51434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32"/>
          <p:cNvSpPr txBox="1"/>
          <p:nvPr/>
        </p:nvSpPr>
        <p:spPr>
          <a:xfrm>
            <a:off x="341600" y="40670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Upstream AMA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3097075" y="23078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Downstream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 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3203450" y="344747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 westerly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at AMA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7" name="Google Shape;427;p32"/>
          <p:cNvCxnSpPr/>
          <p:nvPr/>
        </p:nvCxnSpPr>
        <p:spPr>
          <a:xfrm flipH="1">
            <a:off x="3278475" y="2808275"/>
            <a:ext cx="500100" cy="510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32"/>
          <p:cNvCxnSpPr/>
          <p:nvPr/>
        </p:nvCxnSpPr>
        <p:spPr>
          <a:xfrm flipH="1" rot="10800000">
            <a:off x="4584300" y="3737525"/>
            <a:ext cx="362100" cy="5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2"/>
          <p:cNvCxnSpPr>
            <a:endCxn id="424" idx="3"/>
          </p:cNvCxnSpPr>
          <p:nvPr/>
        </p:nvCxnSpPr>
        <p:spPr>
          <a:xfrm flipH="1" rot="10800000">
            <a:off x="1839800" y="4297875"/>
            <a:ext cx="439800" cy="5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0" name="Google Shape;430;p32"/>
          <p:cNvSpPr txBox="1"/>
          <p:nvPr/>
        </p:nvSpPr>
        <p:spPr>
          <a:xfrm>
            <a:off x="5699150" y="660775"/>
            <a:ext cx="3266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Here’s another example.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Notice the steeper lapse rates upstream at AMA.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westerly winds, what do you think will happen to the lapse rates at OUN?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4294967295" type="title"/>
          </p:nvPr>
        </p:nvSpPr>
        <p:spPr>
          <a:xfrm>
            <a:off x="4762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Why do we care about lapse rates?</a:t>
            </a:r>
            <a:endParaRPr/>
          </a:p>
        </p:txBody>
      </p:sp>
      <p:sp>
        <p:nvSpPr>
          <p:cNvPr id="70" name="Google Shape;70;p15"/>
          <p:cNvSpPr txBox="1"/>
          <p:nvPr>
            <p:ph idx="4294967295" type="title"/>
          </p:nvPr>
        </p:nvSpPr>
        <p:spPr>
          <a:xfrm>
            <a:off x="171450" y="16793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●"/>
            </a:pPr>
            <a:r>
              <a:rPr lang="en" sz="2400"/>
              <a:t>Helps generate buoyancy (influences T-storm intensity)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Influences convective </a:t>
            </a:r>
            <a:r>
              <a:rPr lang="en" sz="2400"/>
              <a:t>initiation</a:t>
            </a:r>
            <a:r>
              <a:rPr lang="en" sz="2400"/>
              <a:t> (Houston and Niyogi 2007)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 precipitation intensity (Takemi 2009)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Break! Will resume on Friday!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4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43" name="Google Shape;443;p34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4" name="Google Shape;444;p34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</a:t>
            </a:r>
            <a:r>
              <a:rPr lang="en" sz="1800">
                <a:solidFill>
                  <a:schemeClr val="dk1"/>
                </a:solidFill>
              </a:rPr>
              <a:t>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5" name="Google Shape;445;p34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34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5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57" name="Google Shape;457;p35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458" name="Google Shape;458;p35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5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1036200" y="35666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1036200" y="16370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5" name="Google Shape;465;p35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66" name="Google Shape;466;p35"/>
          <p:cNvCxnSpPr/>
          <p:nvPr/>
        </p:nvCxnSpPr>
        <p:spPr>
          <a:xfrm flipH="1" rot="10800000">
            <a:off x="1479225" y="3641800"/>
            <a:ext cx="4737900" cy="450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7" name="Google Shape;467;p35"/>
          <p:cNvSpPr/>
          <p:nvPr/>
        </p:nvSpPr>
        <p:spPr>
          <a:xfrm>
            <a:off x="6374850" y="350880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35"/>
          <p:cNvSpPr txBox="1"/>
          <p:nvPr/>
        </p:nvSpPr>
        <p:spPr>
          <a:xfrm>
            <a:off x="2343375" y="3748650"/>
            <a:ext cx="3726300" cy="51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Parcel is now at a higher altitude AGL!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4" name="Google Shape;474;p36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5" name="Google Shape;475;p36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6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6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36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36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36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Google Shape;481;p36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6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"/>
          <p:cNvSpPr txBox="1"/>
          <p:nvPr/>
        </p:nvSpPr>
        <p:spPr>
          <a:xfrm>
            <a:off x="2764300" y="88700"/>
            <a:ext cx="3567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last slide was a slight </a:t>
            </a:r>
            <a:r>
              <a:rPr lang="en">
                <a:solidFill>
                  <a:schemeClr val="dk1"/>
                </a:solidFill>
              </a:rPr>
              <a:t>exaggeration</a:t>
            </a:r>
            <a:r>
              <a:rPr lang="en">
                <a:solidFill>
                  <a:schemeClr val="dk1"/>
                </a:solidFill>
              </a:rPr>
              <a:t> of what occurs (parcels can descend in altitude), but illustrates an important point.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deep, well-mixed boundary layer over the southern Rockies can be advected east over the plains…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becomes an </a:t>
            </a:r>
            <a:r>
              <a:rPr b="1" lang="en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levated </a:t>
            </a:r>
            <a:r>
              <a:rPr b="1" lang="en">
                <a:solidFill>
                  <a:schemeClr val="dk1"/>
                </a:solidFill>
              </a:rPr>
              <a:t>M</a:t>
            </a:r>
            <a:r>
              <a:rPr lang="en">
                <a:solidFill>
                  <a:schemeClr val="dk1"/>
                </a:solidFill>
              </a:rPr>
              <a:t>ixed </a:t>
            </a:r>
            <a:r>
              <a:rPr b="1" lang="en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ayer!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36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8" name="Google Shape;488;p36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9" name="Google Shape;489;p36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5" name="Google Shape;495;p37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6" name="Google Shape;496;p37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7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7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p37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37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37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3" name="Google Shape;503;p37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37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37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7"/>
          <p:cNvSpPr txBox="1"/>
          <p:nvPr/>
        </p:nvSpPr>
        <p:spPr>
          <a:xfrm>
            <a:off x="2764300" y="774500"/>
            <a:ext cx="356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is an important process for generating steep lapse rates over the Plains, which in turn support large CAPE values.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8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373274" y="14999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8"/>
          <p:cNvSpPr txBox="1"/>
          <p:nvPr/>
        </p:nvSpPr>
        <p:spPr>
          <a:xfrm>
            <a:off x="6063000" y="1551375"/>
            <a:ext cx="2797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neutral layer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 boundary layer in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Norman noon sounding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Notice the southwesterly flow in this layer - it likely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originated from New Mexico plateau!</a:t>
            </a:r>
            <a:endParaRPr sz="1100"/>
          </a:p>
        </p:txBody>
      </p:sp>
      <p:cxnSp>
        <p:nvCxnSpPr>
          <p:cNvPr id="517" name="Google Shape;517;p38"/>
          <p:cNvCxnSpPr/>
          <p:nvPr/>
        </p:nvCxnSpPr>
        <p:spPr>
          <a:xfrm flipH="1">
            <a:off x="3761950" y="2034875"/>
            <a:ext cx="2620500" cy="201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8" name="Google Shape;518;p38"/>
          <p:cNvCxnSpPr/>
          <p:nvPr/>
        </p:nvCxnSpPr>
        <p:spPr>
          <a:xfrm flipH="1">
            <a:off x="5421250" y="2883375"/>
            <a:ext cx="713400" cy="50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19" name="Google Shape;519;p38"/>
          <p:cNvSpPr/>
          <p:nvPr/>
        </p:nvSpPr>
        <p:spPr>
          <a:xfrm>
            <a:off x="5038375" y="3529125"/>
            <a:ext cx="399300" cy="97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9"/>
          <p:cNvPicPr preferRelativeResize="0"/>
          <p:nvPr/>
        </p:nvPicPr>
        <p:blipFill rotWithShape="1">
          <a:blip r:embed="rId3">
            <a:alphaModFix/>
          </a:blip>
          <a:srcRect b="34249" l="0" r="51155" t="0"/>
          <a:stretch/>
        </p:blipFill>
        <p:spPr>
          <a:xfrm>
            <a:off x="4170793" y="10"/>
            <a:ext cx="497320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39"/>
          <p:cNvCxnSpPr/>
          <p:nvPr/>
        </p:nvCxnSpPr>
        <p:spPr>
          <a:xfrm flipH="1" rot="10800000">
            <a:off x="6530275" y="3632600"/>
            <a:ext cx="134700" cy="858900"/>
          </a:xfrm>
          <a:prstGeom prst="straightConnector1">
            <a:avLst/>
          </a:prstGeom>
          <a:noFill/>
          <a:ln cap="flat" cmpd="sng" w="1143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39"/>
          <p:cNvCxnSpPr/>
          <p:nvPr/>
        </p:nvCxnSpPr>
        <p:spPr>
          <a:xfrm rot="10800000">
            <a:off x="6747650" y="3611750"/>
            <a:ext cx="1148700" cy="10971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7" name="Google Shape;527;p39"/>
          <p:cNvPicPr preferRelativeResize="0"/>
          <p:nvPr/>
        </p:nvPicPr>
        <p:blipFill rotWithShape="1">
          <a:blip r:embed="rId4">
            <a:alphaModFix/>
          </a:blip>
          <a:srcRect b="33426" l="0" r="49789" t="0"/>
          <a:stretch/>
        </p:blipFill>
        <p:spPr>
          <a:xfrm>
            <a:off x="-324409" y="0"/>
            <a:ext cx="504879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9"/>
          <p:cNvCxnSpPr/>
          <p:nvPr/>
        </p:nvCxnSpPr>
        <p:spPr>
          <a:xfrm flipH="1" rot="10800000">
            <a:off x="1889525" y="3705050"/>
            <a:ext cx="134700" cy="858900"/>
          </a:xfrm>
          <a:prstGeom prst="straightConnector1">
            <a:avLst/>
          </a:prstGeom>
          <a:noFill/>
          <a:ln cap="flat" cmpd="sng" w="1143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39"/>
          <p:cNvCxnSpPr/>
          <p:nvPr/>
        </p:nvCxnSpPr>
        <p:spPr>
          <a:xfrm rot="10800000">
            <a:off x="2106950" y="3684200"/>
            <a:ext cx="852900" cy="8694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/>
          <p:cNvSpPr txBox="1"/>
          <p:nvPr/>
        </p:nvSpPr>
        <p:spPr>
          <a:xfrm>
            <a:off x="2744700" y="266225"/>
            <a:ext cx="36546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Lapse Rate Tendency</a:t>
            </a:r>
            <a:endParaRPr b="1" sz="2200">
              <a:solidFill>
                <a:srgbClr val="FFD966"/>
              </a:solidFill>
            </a:endParaRPr>
          </a:p>
        </p:txBody>
      </p:sp>
      <p:sp>
        <p:nvSpPr>
          <p:cNvPr id="535" name="Google Shape;535;p40"/>
          <p:cNvSpPr txBox="1"/>
          <p:nvPr/>
        </p:nvSpPr>
        <p:spPr>
          <a:xfrm>
            <a:off x="3056850" y="799725"/>
            <a:ext cx="30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>
              <a:solidFill>
                <a:srgbClr val="FFD9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6" name="Google Shape;536;p40"/>
          <p:cNvPicPr preferRelativeResize="0"/>
          <p:nvPr/>
        </p:nvPicPr>
        <p:blipFill rotWithShape="1">
          <a:blip r:embed="rId3">
            <a:alphaModFix/>
          </a:blip>
          <a:srcRect b="32000" l="109" r="50000" t="2996"/>
          <a:stretch/>
        </p:blipFill>
        <p:spPr>
          <a:xfrm>
            <a:off x="194850" y="66800"/>
            <a:ext cx="4094100" cy="495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p40"/>
          <p:cNvCxnSpPr/>
          <p:nvPr/>
        </p:nvCxnSpPr>
        <p:spPr>
          <a:xfrm rot="10800000">
            <a:off x="23801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8" name="Google Shape;538;p40"/>
          <p:cNvSpPr txBox="1"/>
          <p:nvPr/>
        </p:nvSpPr>
        <p:spPr>
          <a:xfrm>
            <a:off x="1023063" y="3770350"/>
            <a:ext cx="159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APR</a:t>
            </a:r>
            <a:endParaRPr sz="1000"/>
          </a:p>
        </p:txBody>
      </p:sp>
      <p:sp>
        <p:nvSpPr>
          <p:cNvPr id="539" name="Google Shape;539;p40"/>
          <p:cNvSpPr txBox="1"/>
          <p:nvPr/>
        </p:nvSpPr>
        <p:spPr>
          <a:xfrm>
            <a:off x="2380091" y="2889938"/>
            <a:ext cx="133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MAY</a:t>
            </a:r>
            <a:endParaRPr sz="1000"/>
          </a:p>
        </p:txBody>
      </p:sp>
      <p:sp>
        <p:nvSpPr>
          <p:cNvPr id="540" name="Google Shape;540;p40"/>
          <p:cNvSpPr txBox="1"/>
          <p:nvPr/>
        </p:nvSpPr>
        <p:spPr>
          <a:xfrm>
            <a:off x="3056849" y="3493450"/>
            <a:ext cx="986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JUNE</a:t>
            </a:r>
            <a:endParaRPr sz="800"/>
          </a:p>
        </p:txBody>
      </p:sp>
      <p:cxnSp>
        <p:nvCxnSpPr>
          <p:cNvPr id="541" name="Google Shape;541;p40"/>
          <p:cNvCxnSpPr/>
          <p:nvPr/>
        </p:nvCxnSpPr>
        <p:spPr>
          <a:xfrm flipH="1" rot="10800000">
            <a:off x="1840000" y="3844300"/>
            <a:ext cx="379800" cy="58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2" name="Google Shape;542;p40"/>
          <p:cNvCxnSpPr/>
          <p:nvPr/>
        </p:nvCxnSpPr>
        <p:spPr>
          <a:xfrm flipH="1">
            <a:off x="2470975" y="3181300"/>
            <a:ext cx="68100" cy="392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3" name="Google Shape;543;p40"/>
          <p:cNvCxnSpPr/>
          <p:nvPr/>
        </p:nvCxnSpPr>
        <p:spPr>
          <a:xfrm flipH="1">
            <a:off x="3164249" y="3770354"/>
            <a:ext cx="208200" cy="206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4" name="Google Shape;544;p40"/>
          <p:cNvCxnSpPr/>
          <p:nvPr/>
        </p:nvCxnSpPr>
        <p:spPr>
          <a:xfrm rot="10800000">
            <a:off x="21233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40"/>
          <p:cNvCxnSpPr/>
          <p:nvPr/>
        </p:nvCxnSpPr>
        <p:spPr>
          <a:xfrm rot="10800000">
            <a:off x="2637250" y="35487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age8image21501216" id="546" name="Google Shape;546;p40"/>
          <p:cNvPicPr preferRelativeResize="0"/>
          <p:nvPr/>
        </p:nvPicPr>
        <p:blipFill rotWithShape="1">
          <a:blip r:embed="rId4">
            <a:alphaModFix/>
          </a:blip>
          <a:srcRect b="62516" l="13415" r="56700" t="9746"/>
          <a:stretch/>
        </p:blipFill>
        <p:spPr>
          <a:xfrm>
            <a:off x="4288950" y="66800"/>
            <a:ext cx="2066398" cy="2597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7" name="Google Shape;547;p40"/>
          <p:cNvPicPr preferRelativeResize="0"/>
          <p:nvPr/>
        </p:nvPicPr>
        <p:blipFill rotWithShape="1">
          <a:blip r:embed="rId4">
            <a:alphaModFix/>
          </a:blip>
          <a:srcRect b="34181" l="13415" r="56700" t="37492"/>
          <a:stretch/>
        </p:blipFill>
        <p:spPr>
          <a:xfrm>
            <a:off x="6355350" y="66800"/>
            <a:ext cx="1951434" cy="2504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8" name="Google Shape;548;p40"/>
          <p:cNvPicPr preferRelativeResize="0"/>
          <p:nvPr/>
        </p:nvPicPr>
        <p:blipFill rotWithShape="1">
          <a:blip r:embed="rId4">
            <a:alphaModFix/>
          </a:blip>
          <a:srcRect b="6622" l="13415" r="56700" t="65818"/>
          <a:stretch/>
        </p:blipFill>
        <p:spPr>
          <a:xfrm>
            <a:off x="4288951" y="2583350"/>
            <a:ext cx="2066398" cy="2580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9" name="Google Shape;549;p40"/>
          <p:cNvPicPr preferRelativeResize="0"/>
          <p:nvPr/>
        </p:nvPicPr>
        <p:blipFill rotWithShape="1">
          <a:blip r:embed="rId4">
            <a:alphaModFix/>
          </a:blip>
          <a:srcRect b="6622" l="49969" r="9355" t="87075"/>
          <a:stretch/>
        </p:blipFill>
        <p:spPr>
          <a:xfrm>
            <a:off x="6355350" y="2583350"/>
            <a:ext cx="2788650" cy="585153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0"/>
          <p:cNvSpPr txBox="1"/>
          <p:nvPr/>
        </p:nvSpPr>
        <p:spPr>
          <a:xfrm>
            <a:off x="6355345" y="3267518"/>
            <a:ext cx="2643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Climatology of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theta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(and EML)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Lanicci and Warner (1991)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7878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820" y="0"/>
            <a:ext cx="28831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781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150" y="0"/>
            <a:ext cx="30891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2"/>
          <p:cNvSpPr txBox="1"/>
          <p:nvPr/>
        </p:nvSpPr>
        <p:spPr>
          <a:xfrm>
            <a:off x="5182500" y="0"/>
            <a:ext cx="3961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Climatology of the Elevated Mixed Layer over the Contiguous United States and Northern Mexico Using ERA5: 1979–2021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Andrews et., al 2024 JOC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Google Shape;77;p16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78" name="Google Shape;78;p16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Google Shape;79;p16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80" name="Google Shape;80;p16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81" name="Google Shape;81;p16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 rot="3254935">
            <a:off x="4384514" y="1918876"/>
            <a:ext cx="2790172" cy="5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Conditionally </a:t>
            </a:r>
            <a:r>
              <a:rPr lang="en" sz="1800">
                <a:solidFill>
                  <a:srgbClr val="00FF00"/>
                </a:solidFill>
              </a:rPr>
              <a:t>Unstable</a:t>
            </a:r>
            <a:endParaRPr sz="1800">
              <a:solidFill>
                <a:srgbClr val="00FF00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 rot="3161185">
            <a:off x="4414895" y="2780681"/>
            <a:ext cx="2231527" cy="5182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Dry Adiabat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 rot="3384876">
            <a:off x="5405457" y="1942536"/>
            <a:ext cx="2231646" cy="518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Moist </a:t>
            </a:r>
            <a:r>
              <a:rPr lang="en" sz="1300">
                <a:solidFill>
                  <a:srgbClr val="00FFFF"/>
                </a:solidFill>
              </a:rPr>
              <a:t>Adiabat</a:t>
            </a:r>
            <a:endParaRPr sz="1300">
              <a:solidFill>
                <a:srgbClr val="00FFFF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69" name="Google Shape;569;p43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70" name="Google Shape;570;p43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71" name="Google Shape;571;p43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72" name="Google Shape;572;p43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73" name="Google Shape;573;p43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74" name="Google Shape;574;p43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75" name="Google Shape;575;p43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76" name="Google Shape;576;p43"/>
          <p:cNvSpPr txBox="1"/>
          <p:nvPr/>
        </p:nvSpPr>
        <p:spPr>
          <a:xfrm>
            <a:off x="216427" y="2396075"/>
            <a:ext cx="307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3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43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6603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3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85" name="Google Shape;585;p44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86" name="Google Shape;586;p44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87" name="Google Shape;587;p44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88" name="Google Shape;588;p44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89" name="Google Shape;589;p44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90" name="Google Shape;590;p44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91" name="Google Shape;591;p44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92" name="Google Shape;592;p44"/>
          <p:cNvSpPr txBox="1"/>
          <p:nvPr/>
        </p:nvSpPr>
        <p:spPr>
          <a:xfrm>
            <a:off x="216427" y="2396075"/>
            <a:ext cx="3275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4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44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0791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4"/>
          <p:cNvSpPr txBox="1"/>
          <p:nvPr/>
        </p:nvSpPr>
        <p:spPr>
          <a:xfrm>
            <a:off x="137876" y="2757575"/>
            <a:ext cx="4247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lapse rate advection will contribute to increasing lapse rates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as steeper lapse rates from below are advected upward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4"/>
          <p:cNvSpPr txBox="1"/>
          <p:nvPr/>
        </p:nvSpPr>
        <p:spPr>
          <a:xfrm>
            <a:off x="216419" y="4207282"/>
            <a:ext cx="34098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mesoscale features might this be important for?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4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45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5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5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06" name="Google Shape;606;p45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45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8" name="Google Shape;608;p45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45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10" name="Google Shape;610;p45"/>
          <p:cNvCxnSpPr/>
          <p:nvPr/>
        </p:nvCxnSpPr>
        <p:spPr>
          <a:xfrm flipH="1" rot="10800000">
            <a:off x="2748200" y="4355125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1" name="Google Shape;611;p45"/>
          <p:cNvCxnSpPr/>
          <p:nvPr/>
        </p:nvCxnSpPr>
        <p:spPr>
          <a:xfrm flipH="1" rot="10800000">
            <a:off x="2348925" y="358200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2" name="Google Shape;612;p45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6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6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6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21" name="Google Shape;621;p46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p46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3" name="Google Shape;623;p46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46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25" name="Google Shape;625;p46"/>
          <p:cNvCxnSpPr/>
          <p:nvPr/>
        </p:nvCxnSpPr>
        <p:spPr>
          <a:xfrm flipH="1" rot="10800000">
            <a:off x="2701550" y="42162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6" name="Google Shape;626;p46"/>
          <p:cNvCxnSpPr/>
          <p:nvPr/>
        </p:nvCxnSpPr>
        <p:spPr>
          <a:xfrm flipH="1" rot="10800000">
            <a:off x="2266325" y="34131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7" name="Google Shape;627;p46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47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7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4" name="Google Shape;6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7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7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37" name="Google Shape;637;p47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47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9" name="Google Shape;639;p47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47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41" name="Google Shape;641;p47"/>
          <p:cNvCxnSpPr/>
          <p:nvPr/>
        </p:nvCxnSpPr>
        <p:spPr>
          <a:xfrm flipH="1" rot="10800000">
            <a:off x="2632250" y="413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2" name="Google Shape;642;p47"/>
          <p:cNvCxnSpPr/>
          <p:nvPr/>
        </p:nvCxnSpPr>
        <p:spPr>
          <a:xfrm flipH="1" rot="10800000">
            <a:off x="2018550" y="305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48" name="Google Shape;648;p4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49" name="Google Shape;649;p4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50" name="Google Shape;650;p4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51" name="Google Shape;651;p4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52" name="Google Shape;652;p4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53" name="Google Shape;653;p4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54" name="Google Shape;654;p4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55" name="Google Shape;655;p48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p48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8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58" name="Google Shape;658;p48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60" name="Google Shape;660;p48"/>
          <p:cNvSpPr txBox="1"/>
          <p:nvPr/>
        </p:nvSpPr>
        <p:spPr>
          <a:xfrm>
            <a:off x="174075" y="1811875"/>
            <a:ext cx="4894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66" name="Google Shape;666;p49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67" name="Google Shape;667;p49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68" name="Google Shape;668;p49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69" name="Google Shape;669;p49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70" name="Google Shape;670;p49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71" name="Google Shape;671;p49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72" name="Google Shape;672;p49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73" name="Google Shape;673;p49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9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9"/>
          <p:cNvSpPr txBox="1"/>
          <p:nvPr/>
        </p:nvSpPr>
        <p:spPr>
          <a:xfrm>
            <a:off x="137869" y="2757575"/>
            <a:ext cx="3748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rates will increase in situations where cold advection is increasing with height or warm advection is decreasing with height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in response to cold air advection increasing with height</a:t>
            </a:r>
            <a:endParaRPr sz="1100"/>
          </a:p>
        </p:txBody>
      </p:sp>
      <p:sp>
        <p:nvSpPr>
          <p:cNvPr id="676" name="Google Shape;676;p49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77" name="Google Shape;677;p49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9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79" name="Google Shape;679;p49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680" name="Google Shape;680;p49"/>
          <p:cNvSpPr txBox="1"/>
          <p:nvPr/>
        </p:nvSpPr>
        <p:spPr>
          <a:xfrm>
            <a:off x="174073" y="1811875"/>
            <a:ext cx="4601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8625"/>
            <a:ext cx="5586525" cy="38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0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  <p:sp>
        <p:nvSpPr>
          <p:cNvPr id="687" name="Google Shape;687;p50"/>
          <p:cNvSpPr/>
          <p:nvPr/>
        </p:nvSpPr>
        <p:spPr>
          <a:xfrm>
            <a:off x="3145750" y="2376325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8" name="Google Shape;688;p50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51"/>
          <p:cNvGrpSpPr/>
          <p:nvPr/>
        </p:nvGrpSpPr>
        <p:grpSpPr>
          <a:xfrm>
            <a:off x="-33691" y="1038568"/>
            <a:ext cx="5792842" cy="3892240"/>
            <a:chOff x="2385625" y="1373975"/>
            <a:chExt cx="4870800" cy="3665700"/>
          </a:xfrm>
        </p:grpSpPr>
        <p:sp>
          <p:nvSpPr>
            <p:cNvPr id="694" name="Google Shape;694;p51"/>
            <p:cNvSpPr/>
            <p:nvPr/>
          </p:nvSpPr>
          <p:spPr>
            <a:xfrm>
              <a:off x="2385625" y="1373975"/>
              <a:ext cx="4870800" cy="3665700"/>
            </a:xfrm>
            <a:prstGeom prst="rect">
              <a:avLst/>
            </a:prstGeom>
            <a:solidFill>
              <a:srgbClr val="EBEBEB"/>
            </a:solidFill>
            <a:ln cap="flat" cmpd="sng" w="9525">
              <a:solidFill>
                <a:srgbClr val="363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5" name="Google Shape;69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7350" y="1386425"/>
              <a:ext cx="4851700" cy="3638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6" name="Google Shape;696;p51"/>
          <p:cNvSpPr/>
          <p:nvPr/>
        </p:nvSpPr>
        <p:spPr>
          <a:xfrm>
            <a:off x="3205800" y="2423850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7" name="Google Shape;697;p51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816102" y="1279525"/>
            <a:ext cx="2720449" cy="35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1"/>
          <p:cNvPicPr preferRelativeResize="0"/>
          <p:nvPr/>
        </p:nvPicPr>
        <p:blipFill rotWithShape="1">
          <a:blip r:embed="rId5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1"/>
          <p:cNvSpPr txBox="1"/>
          <p:nvPr/>
        </p:nvSpPr>
        <p:spPr>
          <a:xfrm>
            <a:off x="7248975" y="2627388"/>
            <a:ext cx="116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Cooling aloft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p51"/>
          <p:cNvSpPr txBox="1"/>
          <p:nvPr/>
        </p:nvSpPr>
        <p:spPr>
          <a:xfrm>
            <a:off x="7710850" y="3124375"/>
            <a:ext cx="11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Warming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 low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01" name="Google Shape;701;p51"/>
          <p:cNvCxnSpPr/>
          <p:nvPr/>
        </p:nvCxnSpPr>
        <p:spPr>
          <a:xfrm flipH="1">
            <a:off x="7854025" y="3517450"/>
            <a:ext cx="265500" cy="17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2" name="Google Shape;702;p51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708" name="Google Shape;708;p52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09" name="Google Shape;709;p52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710" name="Google Shape;710;p52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711" name="Google Shape;711;p52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712" name="Google Shape;712;p52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713" name="Google Shape;713;p52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714" name="Google Shape;714;p52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715" name="Google Shape;715;p52"/>
          <p:cNvSpPr txBox="1"/>
          <p:nvPr/>
        </p:nvSpPr>
        <p:spPr>
          <a:xfrm>
            <a:off x="174081" y="1811866"/>
            <a:ext cx="343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E: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stretching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2"/>
          <p:cNvSpPr/>
          <p:nvPr/>
        </p:nvSpPr>
        <p:spPr>
          <a:xfrm>
            <a:off x="5071534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52"/>
          <p:cNvPicPr preferRelativeResize="0"/>
          <p:nvPr/>
        </p:nvPicPr>
        <p:blipFill rotWithShape="1">
          <a:blip r:embed="rId4">
            <a:alphaModFix/>
          </a:blip>
          <a:srcRect b="14342" l="0" r="0" t="14335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2"/>
          <p:cNvSpPr txBox="1"/>
          <p:nvPr/>
        </p:nvSpPr>
        <p:spPr>
          <a:xfrm>
            <a:off x="137869" y="2757575"/>
            <a:ext cx="3748200" cy="1621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69" l="-1009" r="0" t="-1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19" name="Google Shape;719;p52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7.7)</a:t>
            </a:r>
            <a:endParaRPr sz="1100"/>
          </a:p>
        </p:txBody>
      </p:sp>
      <p:sp>
        <p:nvSpPr>
          <p:cNvPr id="720" name="Google Shape;720;p52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721" name="Google Shape;721;p52"/>
          <p:cNvSpPr txBox="1"/>
          <p:nvPr/>
        </p:nvSpPr>
        <p:spPr>
          <a:xfrm>
            <a:off x="7104875" y="187185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Stronger ascent = cools faster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22" name="Google Shape;722;p52"/>
          <p:cNvSpPr txBox="1"/>
          <p:nvPr/>
        </p:nvSpPr>
        <p:spPr>
          <a:xfrm>
            <a:off x="3717050" y="332640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Weaker</a:t>
            </a:r>
            <a:r>
              <a:rPr lang="en">
                <a:solidFill>
                  <a:schemeClr val="dk2"/>
                </a:solidFill>
              </a:rPr>
              <a:t> ascent = cools slower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723" name="Google Shape;723;p52"/>
          <p:cNvCxnSpPr/>
          <p:nvPr/>
        </p:nvCxnSpPr>
        <p:spPr>
          <a:xfrm flipH="1" rot="10800000">
            <a:off x="5460900" y="3304175"/>
            <a:ext cx="984900" cy="30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4" name="Google Shape;724;p52"/>
          <p:cNvCxnSpPr/>
          <p:nvPr/>
        </p:nvCxnSpPr>
        <p:spPr>
          <a:xfrm flipH="1">
            <a:off x="6722275" y="2498500"/>
            <a:ext cx="9360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Google Shape;95;p17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96" name="Google Shape;96;p17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Google Shape;97;p17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98" name="Google Shape;98;p17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99" name="Google Shape;99;p17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Compare the CAPE profiles for these three environmental lapse rates. What are the implications for updraft acceleration?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(Recall: Wmax = sqrt(2*CAPE))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985911" y="309250"/>
            <a:ext cx="2227325" cy="4162450"/>
          </a:xfrm>
          <a:custGeom>
            <a:rect b="b" l="l" r="r" t="t"/>
            <a:pathLst>
              <a:path extrusionOk="0" h="166498" w="89093">
                <a:moveTo>
                  <a:pt x="89093" y="166498"/>
                </a:moveTo>
                <a:cubicBezTo>
                  <a:pt x="84190" y="161650"/>
                  <a:pt x="68810" y="146382"/>
                  <a:pt x="59672" y="137411"/>
                </a:cubicBezTo>
                <a:cubicBezTo>
                  <a:pt x="50534" y="128440"/>
                  <a:pt x="40950" y="119858"/>
                  <a:pt x="34263" y="112670"/>
                </a:cubicBezTo>
                <a:cubicBezTo>
                  <a:pt x="27576" y="105482"/>
                  <a:pt x="24010" y="99799"/>
                  <a:pt x="19552" y="94282"/>
                </a:cubicBezTo>
                <a:cubicBezTo>
                  <a:pt x="15094" y="88766"/>
                  <a:pt x="10692" y="83917"/>
                  <a:pt x="7516" y="79571"/>
                </a:cubicBezTo>
                <a:cubicBezTo>
                  <a:pt x="4340" y="75225"/>
                  <a:pt x="829" y="72160"/>
                  <a:pt x="495" y="68204"/>
                </a:cubicBezTo>
                <a:cubicBezTo>
                  <a:pt x="161" y="64248"/>
                  <a:pt x="-1622" y="67201"/>
                  <a:pt x="5510" y="55834"/>
                </a:cubicBezTo>
                <a:cubicBezTo>
                  <a:pt x="12643" y="44467"/>
                  <a:pt x="36993" y="9306"/>
                  <a:pt x="43290" y="0"/>
                </a:cubicBezTo>
              </a:path>
            </a:pathLst>
          </a:cu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Google Shape;105;p17"/>
          <p:cNvSpPr/>
          <p:nvPr/>
        </p:nvSpPr>
        <p:spPr>
          <a:xfrm>
            <a:off x="5401743" y="367775"/>
            <a:ext cx="1778050" cy="4053775"/>
          </a:xfrm>
          <a:custGeom>
            <a:rect b="b" l="l" r="r" t="t"/>
            <a:pathLst>
              <a:path extrusionOk="0" h="162151" w="71122">
                <a:moveTo>
                  <a:pt x="71122" y="162151"/>
                </a:moveTo>
                <a:cubicBezTo>
                  <a:pt x="67110" y="156412"/>
                  <a:pt x="55854" y="139528"/>
                  <a:pt x="47050" y="127715"/>
                </a:cubicBezTo>
                <a:cubicBezTo>
                  <a:pt x="38246" y="115902"/>
                  <a:pt x="25597" y="101859"/>
                  <a:pt x="18297" y="91272"/>
                </a:cubicBezTo>
                <a:cubicBezTo>
                  <a:pt x="10997" y="80685"/>
                  <a:pt x="6205" y="71269"/>
                  <a:pt x="3252" y="64192"/>
                </a:cubicBezTo>
                <a:cubicBezTo>
                  <a:pt x="299" y="57115"/>
                  <a:pt x="-704" y="54329"/>
                  <a:pt x="578" y="48812"/>
                </a:cubicBezTo>
                <a:cubicBezTo>
                  <a:pt x="1860" y="43296"/>
                  <a:pt x="6261" y="39228"/>
                  <a:pt x="10942" y="31093"/>
                </a:cubicBezTo>
                <a:cubicBezTo>
                  <a:pt x="15623" y="22958"/>
                  <a:pt x="25709" y="5182"/>
                  <a:pt x="28662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Google Shape;106;p17"/>
          <p:cNvSpPr/>
          <p:nvPr/>
        </p:nvSpPr>
        <p:spPr>
          <a:xfrm>
            <a:off x="5676353" y="409550"/>
            <a:ext cx="1511800" cy="4003650"/>
          </a:xfrm>
          <a:custGeom>
            <a:rect b="b" l="l" r="r" t="t"/>
            <a:pathLst>
              <a:path extrusionOk="0" h="160146" w="60472">
                <a:moveTo>
                  <a:pt x="60472" y="160146"/>
                </a:moveTo>
                <a:cubicBezTo>
                  <a:pt x="58800" y="155354"/>
                  <a:pt x="55401" y="143262"/>
                  <a:pt x="50442" y="131393"/>
                </a:cubicBezTo>
                <a:cubicBezTo>
                  <a:pt x="45483" y="119524"/>
                  <a:pt x="37849" y="102418"/>
                  <a:pt x="30717" y="88933"/>
                </a:cubicBezTo>
                <a:cubicBezTo>
                  <a:pt x="23585" y="75448"/>
                  <a:pt x="12663" y="59401"/>
                  <a:pt x="7648" y="50485"/>
                </a:cubicBezTo>
                <a:cubicBezTo>
                  <a:pt x="2633" y="41570"/>
                  <a:pt x="-1379" y="43854"/>
                  <a:pt x="627" y="35440"/>
                </a:cubicBezTo>
                <a:cubicBezTo>
                  <a:pt x="2633" y="27026"/>
                  <a:pt x="16508" y="5907"/>
                  <a:pt x="1968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Google Shape;107;p17"/>
          <p:cNvSpPr/>
          <p:nvPr/>
        </p:nvSpPr>
        <p:spPr>
          <a:xfrm>
            <a:off x="5157075" y="334325"/>
            <a:ext cx="2064500" cy="4053800"/>
          </a:xfrm>
          <a:custGeom>
            <a:rect b="b" l="l" r="r" t="t"/>
            <a:pathLst>
              <a:path extrusionOk="0" h="162152" w="82580">
                <a:moveTo>
                  <a:pt x="82580" y="162152"/>
                </a:moveTo>
                <a:cubicBezTo>
                  <a:pt x="81800" y="158809"/>
                  <a:pt x="80798" y="151676"/>
                  <a:pt x="77900" y="142092"/>
                </a:cubicBezTo>
                <a:cubicBezTo>
                  <a:pt x="75003" y="132508"/>
                  <a:pt x="69764" y="115512"/>
                  <a:pt x="65195" y="104646"/>
                </a:cubicBezTo>
                <a:cubicBezTo>
                  <a:pt x="60626" y="93780"/>
                  <a:pt x="56057" y="86314"/>
                  <a:pt x="50485" y="76897"/>
                </a:cubicBezTo>
                <a:cubicBezTo>
                  <a:pt x="44913" y="67480"/>
                  <a:pt x="37056" y="56001"/>
                  <a:pt x="31762" y="48144"/>
                </a:cubicBezTo>
                <a:cubicBezTo>
                  <a:pt x="26468" y="40287"/>
                  <a:pt x="24017" y="37780"/>
                  <a:pt x="18723" y="29756"/>
                </a:cubicBezTo>
                <a:cubicBezTo>
                  <a:pt x="13429" y="21732"/>
                  <a:pt x="3121" y="4959"/>
                  <a:pt x="0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3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3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1" name="Google Shape;73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3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3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34" name="Google Shape;734;p53"/>
          <p:cNvCxnSpPr>
            <a:stCxn id="733" idx="2"/>
          </p:cNvCxnSpPr>
          <p:nvPr/>
        </p:nvCxnSpPr>
        <p:spPr>
          <a:xfrm flipH="1">
            <a:off x="3524100" y="3261175"/>
            <a:ext cx="414900" cy="7134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5" name="Google Shape;735;p53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54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4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2" name="Google Shape;74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4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4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45" name="Google Shape;745;p54"/>
          <p:cNvCxnSpPr>
            <a:stCxn id="744" idx="2"/>
          </p:cNvCxnSpPr>
          <p:nvPr/>
        </p:nvCxnSpPr>
        <p:spPr>
          <a:xfrm flipH="1">
            <a:off x="3515700" y="3261175"/>
            <a:ext cx="423300" cy="592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6" name="Google Shape;746;p54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5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5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3" name="Google Shape;75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5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55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6" name="Google Shape;756;p55"/>
          <p:cNvCxnSpPr>
            <a:stCxn id="755" idx="2"/>
          </p:cNvCxnSpPr>
          <p:nvPr/>
        </p:nvCxnSpPr>
        <p:spPr>
          <a:xfrm flipH="1">
            <a:off x="3467100" y="3261175"/>
            <a:ext cx="471900" cy="457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7" name="Google Shape;757;p55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6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763" name="Google Shape;763;p56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64" name="Google Shape;764;p56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765" name="Google Shape;765;p56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766" name="Google Shape;766;p56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767" name="Google Shape;767;p56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768" name="Google Shape;768;p56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769" name="Google Shape;769;p56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770" name="Google Shape;770;p56"/>
          <p:cNvSpPr txBox="1"/>
          <p:nvPr/>
        </p:nvSpPr>
        <p:spPr>
          <a:xfrm>
            <a:off x="174081" y="1811866"/>
            <a:ext cx="3432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F: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diabatic heating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56"/>
          <p:cNvSpPr/>
          <p:nvPr/>
        </p:nvSpPr>
        <p:spPr>
          <a:xfrm>
            <a:off x="5985934" y="882888"/>
            <a:ext cx="666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p56"/>
          <p:cNvPicPr preferRelativeResize="0"/>
          <p:nvPr/>
        </p:nvPicPr>
        <p:blipFill rotWithShape="1">
          <a:blip r:embed="rId4">
            <a:alphaModFix/>
          </a:blip>
          <a:srcRect b="10546" l="0" r="0" t="14339"/>
          <a:stretch/>
        </p:blipFill>
        <p:spPr>
          <a:xfrm>
            <a:off x="3583799" y="1811867"/>
            <a:ext cx="5230001" cy="2946402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6"/>
          <p:cNvSpPr txBox="1"/>
          <p:nvPr/>
        </p:nvSpPr>
        <p:spPr>
          <a:xfrm>
            <a:off x="137869" y="2757575"/>
            <a:ext cx="37482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in response to a diabatic heating maximum at level z1, lapse rates increase above and decrease below level z1.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most diabatic heating occur?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56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7.8)</a:t>
            </a:r>
            <a:endParaRPr sz="1100"/>
          </a:p>
        </p:txBody>
      </p:sp>
      <p:sp>
        <p:nvSpPr>
          <p:cNvPr id="775" name="Google Shape;775;p56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7"/>
          <p:cNvSpPr/>
          <p:nvPr/>
        </p:nvSpPr>
        <p:spPr>
          <a:xfrm>
            <a:off x="-62100" y="4822675"/>
            <a:ext cx="9237300" cy="362100"/>
          </a:xfrm>
          <a:prstGeom prst="rect">
            <a:avLst/>
          </a:prstGeom>
          <a:solidFill>
            <a:srgbClr val="783F0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1" name="Google Shape;781;p57"/>
          <p:cNvCxnSpPr/>
          <p:nvPr/>
        </p:nvCxnSpPr>
        <p:spPr>
          <a:xfrm flipH="1">
            <a:off x="2302588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2" name="Google Shape;782;p57"/>
          <p:cNvCxnSpPr/>
          <p:nvPr/>
        </p:nvCxnSpPr>
        <p:spPr>
          <a:xfrm flipH="1">
            <a:off x="4951963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3" name="Google Shape;783;p57"/>
          <p:cNvSpPr txBox="1"/>
          <p:nvPr/>
        </p:nvSpPr>
        <p:spPr>
          <a:xfrm>
            <a:off x="558850" y="10350"/>
            <a:ext cx="596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T=morning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Maximum in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cooling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4" name="Google Shape;784;p57"/>
          <p:cNvSpPr txBox="1"/>
          <p:nvPr/>
        </p:nvSpPr>
        <p:spPr>
          <a:xfrm>
            <a:off x="2463075" y="10350"/>
            <a:ext cx="5961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T=mid day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Radiation has reversed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sun warming the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ground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5" name="Google Shape;785;p57"/>
          <p:cNvSpPr/>
          <p:nvPr/>
        </p:nvSpPr>
        <p:spPr>
          <a:xfrm>
            <a:off x="372575" y="1541975"/>
            <a:ext cx="1034900" cy="3259725"/>
          </a:xfrm>
          <a:custGeom>
            <a:rect b="b" l="l" r="r" t="t"/>
            <a:pathLst>
              <a:path extrusionOk="0" h="168483" w="41396">
                <a:moveTo>
                  <a:pt x="8693" y="168483"/>
                </a:moveTo>
                <a:lnTo>
                  <a:pt x="26493" y="159790"/>
                </a:lnTo>
                <a:lnTo>
                  <a:pt x="37256" y="153167"/>
                </a:lnTo>
                <a:lnTo>
                  <a:pt x="41396" y="148199"/>
                </a:lnTo>
                <a:lnTo>
                  <a:pt x="41396" y="139506"/>
                </a:lnTo>
                <a:lnTo>
                  <a:pt x="40154" y="115082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6" name="Google Shape;786;p57"/>
          <p:cNvSpPr/>
          <p:nvPr/>
        </p:nvSpPr>
        <p:spPr>
          <a:xfrm>
            <a:off x="-10350" y="1541926"/>
            <a:ext cx="1272950" cy="3229313"/>
          </a:xfrm>
          <a:custGeom>
            <a:rect b="b" l="l" r="r" t="t"/>
            <a:pathLst>
              <a:path extrusionOk="0" h="158962" w="50918">
                <a:moveTo>
                  <a:pt x="23182" y="158962"/>
                </a:moveTo>
                <a:lnTo>
                  <a:pt x="38499" y="147785"/>
                </a:lnTo>
                <a:lnTo>
                  <a:pt x="50918" y="139092"/>
                </a:lnTo>
                <a:lnTo>
                  <a:pt x="49262" y="129571"/>
                </a:lnTo>
                <a:lnTo>
                  <a:pt x="46778" y="115910"/>
                </a:lnTo>
                <a:lnTo>
                  <a:pt x="30633" y="105561"/>
                </a:lnTo>
                <a:lnTo>
                  <a:pt x="21526" y="94798"/>
                </a:lnTo>
                <a:lnTo>
                  <a:pt x="11177" y="70374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7" name="Google Shape;787;p57"/>
          <p:cNvSpPr/>
          <p:nvPr/>
        </p:nvSpPr>
        <p:spPr>
          <a:xfrm>
            <a:off x="-165575" y="4253475"/>
            <a:ext cx="2577000" cy="631200"/>
          </a:xfrm>
          <a:prstGeom prst="ellipse">
            <a:avLst/>
          </a:prstGeom>
          <a:solidFill>
            <a:srgbClr val="00B0F0">
              <a:alpha val="25600"/>
            </a:srgbClr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8" name="Google Shape;788;p57"/>
          <p:cNvCxnSpPr/>
          <p:nvPr/>
        </p:nvCxnSpPr>
        <p:spPr>
          <a:xfrm rot="10800000">
            <a:off x="2142400" y="4025875"/>
            <a:ext cx="10200" cy="9210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89" name="Google Shape;789;p57"/>
          <p:cNvCxnSpPr/>
          <p:nvPr/>
        </p:nvCxnSpPr>
        <p:spPr>
          <a:xfrm rot="10800000">
            <a:off x="131825" y="4025875"/>
            <a:ext cx="10200" cy="9210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0" name="Google Shape;790;p57"/>
          <p:cNvSpPr/>
          <p:nvPr/>
        </p:nvSpPr>
        <p:spPr>
          <a:xfrm>
            <a:off x="2667250" y="1541925"/>
            <a:ext cx="1210830" cy="3259913"/>
          </a:xfrm>
          <a:custGeom>
            <a:rect b="b" l="l" r="r" t="t"/>
            <a:pathLst>
              <a:path extrusionOk="0" h="158962" w="50918">
                <a:moveTo>
                  <a:pt x="23182" y="158962"/>
                </a:moveTo>
                <a:lnTo>
                  <a:pt x="38499" y="147785"/>
                </a:lnTo>
                <a:lnTo>
                  <a:pt x="50918" y="139092"/>
                </a:lnTo>
                <a:lnTo>
                  <a:pt x="49262" y="129571"/>
                </a:lnTo>
                <a:lnTo>
                  <a:pt x="46778" y="115910"/>
                </a:lnTo>
                <a:lnTo>
                  <a:pt x="30633" y="105561"/>
                </a:lnTo>
                <a:lnTo>
                  <a:pt x="21526" y="94798"/>
                </a:lnTo>
                <a:lnTo>
                  <a:pt x="11177" y="70374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1" name="Google Shape;791;p57"/>
          <p:cNvSpPr/>
          <p:nvPr/>
        </p:nvSpPr>
        <p:spPr>
          <a:xfrm>
            <a:off x="3112250" y="1541925"/>
            <a:ext cx="1034900" cy="3322150"/>
          </a:xfrm>
          <a:custGeom>
            <a:rect b="b" l="l" r="r" t="t"/>
            <a:pathLst>
              <a:path extrusionOk="0" h="132886" w="41396">
                <a:moveTo>
                  <a:pt x="40268" y="132886"/>
                </a:moveTo>
                <a:lnTo>
                  <a:pt x="35714" y="125021"/>
                </a:lnTo>
                <a:lnTo>
                  <a:pt x="34886" y="117569"/>
                </a:lnTo>
                <a:lnTo>
                  <a:pt x="40268" y="114672"/>
                </a:lnTo>
                <a:lnTo>
                  <a:pt x="41396" y="110893"/>
                </a:lnTo>
                <a:lnTo>
                  <a:pt x="40154" y="91479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92" name="Google Shape;792;p57"/>
          <p:cNvCxnSpPr/>
          <p:nvPr/>
        </p:nvCxnSpPr>
        <p:spPr>
          <a:xfrm flipH="1">
            <a:off x="7223738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3" name="Google Shape;793;p57"/>
          <p:cNvSpPr/>
          <p:nvPr/>
        </p:nvSpPr>
        <p:spPr>
          <a:xfrm>
            <a:off x="2463075" y="4253475"/>
            <a:ext cx="2577000" cy="631200"/>
          </a:xfrm>
          <a:prstGeom prst="ellipse">
            <a:avLst/>
          </a:prstGeom>
          <a:solidFill>
            <a:srgbClr val="FFD966">
              <a:alpha val="4810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4" name="Google Shape;794;p57"/>
          <p:cNvCxnSpPr>
            <a:endCxn id="793" idx="5"/>
          </p:cNvCxnSpPr>
          <p:nvPr/>
        </p:nvCxnSpPr>
        <p:spPr>
          <a:xfrm flipH="1">
            <a:off x="4662682" y="4191338"/>
            <a:ext cx="51000" cy="6009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5" name="Google Shape;795;p57"/>
          <p:cNvCxnSpPr/>
          <p:nvPr/>
        </p:nvCxnSpPr>
        <p:spPr>
          <a:xfrm flipH="1">
            <a:off x="2937132" y="4170338"/>
            <a:ext cx="51000" cy="6009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6" name="Google Shape;796;p57"/>
          <p:cNvSpPr/>
          <p:nvPr/>
        </p:nvSpPr>
        <p:spPr>
          <a:xfrm>
            <a:off x="5107050" y="1510750"/>
            <a:ext cx="1112375" cy="3259925"/>
          </a:xfrm>
          <a:custGeom>
            <a:rect b="b" l="l" r="r" t="t"/>
            <a:pathLst>
              <a:path extrusionOk="0" h="130397" w="44495">
                <a:moveTo>
                  <a:pt x="22051" y="130397"/>
                </a:moveTo>
                <a:lnTo>
                  <a:pt x="30849" y="123370"/>
                </a:lnTo>
                <a:lnTo>
                  <a:pt x="37887" y="115091"/>
                </a:lnTo>
                <a:lnTo>
                  <a:pt x="41199" y="106811"/>
                </a:lnTo>
                <a:lnTo>
                  <a:pt x="44495" y="95081"/>
                </a:lnTo>
                <a:lnTo>
                  <a:pt x="29138" y="86592"/>
                </a:lnTo>
                <a:lnTo>
                  <a:pt x="20476" y="77763"/>
                </a:lnTo>
                <a:lnTo>
                  <a:pt x="10632" y="57728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7" name="Google Shape;797;p57"/>
          <p:cNvSpPr/>
          <p:nvPr/>
        </p:nvSpPr>
        <p:spPr>
          <a:xfrm>
            <a:off x="5552050" y="1510750"/>
            <a:ext cx="1319750" cy="3332625"/>
          </a:xfrm>
          <a:custGeom>
            <a:rect b="b" l="l" r="r" t="t"/>
            <a:pathLst>
              <a:path extrusionOk="0" h="133305" w="52790">
                <a:moveTo>
                  <a:pt x="52790" y="133305"/>
                </a:moveTo>
                <a:lnTo>
                  <a:pt x="46580" y="127510"/>
                </a:lnTo>
                <a:lnTo>
                  <a:pt x="42855" y="122956"/>
                </a:lnTo>
                <a:lnTo>
                  <a:pt x="39129" y="114677"/>
                </a:lnTo>
                <a:lnTo>
                  <a:pt x="36231" y="105156"/>
                </a:lnTo>
                <a:lnTo>
                  <a:pt x="34162" y="91909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8" name="Google Shape;798;p57"/>
          <p:cNvSpPr/>
          <p:nvPr/>
        </p:nvSpPr>
        <p:spPr>
          <a:xfrm>
            <a:off x="4847975" y="4217763"/>
            <a:ext cx="2577000" cy="631200"/>
          </a:xfrm>
          <a:prstGeom prst="ellipse">
            <a:avLst/>
          </a:prstGeom>
          <a:solidFill>
            <a:srgbClr val="F93131">
              <a:alpha val="2468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9" name="Google Shape;799;p57"/>
          <p:cNvCxnSpPr>
            <a:endCxn id="798" idx="5"/>
          </p:cNvCxnSpPr>
          <p:nvPr/>
        </p:nvCxnSpPr>
        <p:spPr>
          <a:xfrm flipH="1">
            <a:off x="7047582" y="4155625"/>
            <a:ext cx="51000" cy="600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0" name="Google Shape;800;p57"/>
          <p:cNvCxnSpPr/>
          <p:nvPr/>
        </p:nvCxnSpPr>
        <p:spPr>
          <a:xfrm flipH="1">
            <a:off x="5322032" y="4134625"/>
            <a:ext cx="51000" cy="600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1" name="Google Shape;801;p57"/>
          <p:cNvSpPr txBox="1"/>
          <p:nvPr/>
        </p:nvSpPr>
        <p:spPr>
          <a:xfrm>
            <a:off x="4951975" y="1035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 afternoon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Maximum solar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heating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2" name="Google Shape;802;p57"/>
          <p:cNvSpPr txBox="1"/>
          <p:nvPr/>
        </p:nvSpPr>
        <p:spPr>
          <a:xfrm>
            <a:off x="7285775" y="41400"/>
            <a:ext cx="18582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Solar/terrestrial </a:t>
            </a:r>
            <a:r>
              <a:rPr lang="en" sz="1800">
                <a:solidFill>
                  <a:schemeClr val="dk2"/>
                </a:solidFill>
              </a:rPr>
              <a:t>radiation</a:t>
            </a:r>
            <a:r>
              <a:rPr lang="en" sz="1800">
                <a:solidFill>
                  <a:schemeClr val="dk2"/>
                </a:solidFill>
              </a:rPr>
              <a:t> of near surface air is a primary driver of low-level lapse rates.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Increases lapse rates </a:t>
            </a:r>
            <a:r>
              <a:rPr lang="en" sz="1800">
                <a:solidFill>
                  <a:schemeClr val="dk2"/>
                </a:solidFill>
              </a:rPr>
              <a:t>near</a:t>
            </a:r>
            <a:r>
              <a:rPr lang="en" sz="1800">
                <a:solidFill>
                  <a:schemeClr val="dk2"/>
                </a:solidFill>
              </a:rPr>
              <a:t> the ground when heated.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Heating is a very important part of convective development.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950" y="16550"/>
            <a:ext cx="9197399" cy="49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8"/>
          <p:cNvSpPr/>
          <p:nvPr/>
        </p:nvSpPr>
        <p:spPr>
          <a:xfrm>
            <a:off x="-45950" y="0"/>
            <a:ext cx="9197400" cy="4977900"/>
          </a:xfrm>
          <a:prstGeom prst="rect">
            <a:avLst/>
          </a:prstGeom>
          <a:solidFill>
            <a:srgbClr val="EEEEEE">
              <a:alpha val="841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8"/>
          <p:cNvSpPr/>
          <p:nvPr/>
        </p:nvSpPr>
        <p:spPr>
          <a:xfrm>
            <a:off x="744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0" name="Google Shape;810;p58"/>
          <p:cNvSpPr/>
          <p:nvPr/>
        </p:nvSpPr>
        <p:spPr>
          <a:xfrm>
            <a:off x="332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1" name="Google Shape;811;p58"/>
          <p:cNvSpPr/>
          <p:nvPr/>
        </p:nvSpPr>
        <p:spPr>
          <a:xfrm>
            <a:off x="3297401" y="1892200"/>
            <a:ext cx="1006344" cy="16950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8"/>
          <p:cNvSpPr/>
          <p:nvPr/>
        </p:nvSpPr>
        <p:spPr>
          <a:xfrm>
            <a:off x="3453330" y="1056800"/>
            <a:ext cx="1573925" cy="3874500"/>
          </a:xfrm>
          <a:custGeom>
            <a:rect b="b" l="l" r="r" t="t"/>
            <a:pathLst>
              <a:path extrusionOk="0" h="154980" w="62957">
                <a:moveTo>
                  <a:pt x="62957" y="154980"/>
                </a:moveTo>
                <a:cubicBezTo>
                  <a:pt x="59153" y="150775"/>
                  <a:pt x="46789" y="137710"/>
                  <a:pt x="40131" y="129751"/>
                </a:cubicBezTo>
                <a:cubicBezTo>
                  <a:pt x="33473" y="121792"/>
                  <a:pt x="27242" y="114771"/>
                  <a:pt x="23011" y="107225"/>
                </a:cubicBezTo>
                <a:cubicBezTo>
                  <a:pt x="18780" y="99679"/>
                  <a:pt x="17274" y="92172"/>
                  <a:pt x="14745" y="84476"/>
                </a:cubicBezTo>
                <a:cubicBezTo>
                  <a:pt x="12216" y="76780"/>
                  <a:pt x="10014" y="68721"/>
                  <a:pt x="7837" y="61049"/>
                </a:cubicBezTo>
                <a:cubicBezTo>
                  <a:pt x="5661" y="53377"/>
                  <a:pt x="-3796" y="48619"/>
                  <a:pt x="1686" y="38444"/>
                </a:cubicBezTo>
                <a:cubicBezTo>
                  <a:pt x="7168" y="28269"/>
                  <a:pt x="34224" y="6407"/>
                  <a:pt x="40731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3" name="Google Shape;813;p58"/>
          <p:cNvSpPr/>
          <p:nvPr/>
        </p:nvSpPr>
        <p:spPr>
          <a:xfrm>
            <a:off x="3036595" y="1079325"/>
            <a:ext cx="812650" cy="3904550"/>
          </a:xfrm>
          <a:custGeom>
            <a:rect b="b" l="l" r="r" t="t"/>
            <a:pathLst>
              <a:path extrusionOk="0" h="156182" w="32506">
                <a:moveTo>
                  <a:pt x="1535" y="156182"/>
                </a:moveTo>
                <a:cubicBezTo>
                  <a:pt x="3988" y="152378"/>
                  <a:pt x="11897" y="140363"/>
                  <a:pt x="16252" y="133355"/>
                </a:cubicBezTo>
                <a:cubicBezTo>
                  <a:pt x="20607" y="126347"/>
                  <a:pt x="24963" y="118688"/>
                  <a:pt x="27666" y="114133"/>
                </a:cubicBezTo>
                <a:cubicBezTo>
                  <a:pt x="30369" y="109578"/>
                  <a:pt x="32147" y="110215"/>
                  <a:pt x="32471" y="106023"/>
                </a:cubicBezTo>
                <a:cubicBezTo>
                  <a:pt x="32795" y="101831"/>
                  <a:pt x="30789" y="94024"/>
                  <a:pt x="29612" y="88981"/>
                </a:cubicBezTo>
                <a:cubicBezTo>
                  <a:pt x="28435" y="83938"/>
                  <a:pt x="26759" y="80421"/>
                  <a:pt x="25407" y="75766"/>
                </a:cubicBezTo>
                <a:cubicBezTo>
                  <a:pt x="24056" y="71111"/>
                  <a:pt x="23555" y="65554"/>
                  <a:pt x="21503" y="61049"/>
                </a:cubicBezTo>
                <a:cubicBezTo>
                  <a:pt x="19451" y="56544"/>
                  <a:pt x="16671" y="53302"/>
                  <a:pt x="13093" y="48734"/>
                </a:cubicBezTo>
                <a:cubicBezTo>
                  <a:pt x="9515" y="44166"/>
                  <a:pt x="658" y="41761"/>
                  <a:pt x="33" y="33639"/>
                </a:cubicBezTo>
                <a:cubicBezTo>
                  <a:pt x="-592" y="25517"/>
                  <a:pt x="7792" y="5607"/>
                  <a:pt x="9344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4" name="Google Shape;814;p58"/>
          <p:cNvSpPr/>
          <p:nvPr/>
        </p:nvSpPr>
        <p:spPr>
          <a:xfrm>
            <a:off x="871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15" name="Google Shape;815;p58"/>
          <p:cNvSpPr/>
          <p:nvPr/>
        </p:nvSpPr>
        <p:spPr>
          <a:xfrm>
            <a:off x="3538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16" name="Google Shape;816;p58"/>
          <p:cNvSpPr/>
          <p:nvPr/>
        </p:nvSpPr>
        <p:spPr>
          <a:xfrm rot="-4175208">
            <a:off x="3710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8"/>
          <p:cNvSpPr/>
          <p:nvPr/>
        </p:nvSpPr>
        <p:spPr>
          <a:xfrm rot="-4175208">
            <a:off x="39386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8"/>
          <p:cNvSpPr/>
          <p:nvPr/>
        </p:nvSpPr>
        <p:spPr>
          <a:xfrm rot="-4175208">
            <a:off x="3938668" y="3869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8"/>
          <p:cNvSpPr/>
          <p:nvPr/>
        </p:nvSpPr>
        <p:spPr>
          <a:xfrm rot="-4175208">
            <a:off x="37862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58"/>
          <p:cNvSpPr/>
          <p:nvPr/>
        </p:nvSpPr>
        <p:spPr>
          <a:xfrm rot="-4175208">
            <a:off x="37100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58"/>
          <p:cNvSpPr/>
          <p:nvPr/>
        </p:nvSpPr>
        <p:spPr>
          <a:xfrm rot="-4175208">
            <a:off x="3938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58"/>
          <p:cNvSpPr/>
          <p:nvPr/>
        </p:nvSpPr>
        <p:spPr>
          <a:xfrm rot="-4175208">
            <a:off x="3938668" y="4402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58"/>
          <p:cNvSpPr/>
          <p:nvPr/>
        </p:nvSpPr>
        <p:spPr>
          <a:xfrm rot="-4175208">
            <a:off x="37862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58"/>
          <p:cNvSpPr/>
          <p:nvPr/>
        </p:nvSpPr>
        <p:spPr>
          <a:xfrm rot="-4175208">
            <a:off x="4014868" y="3488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8"/>
          <p:cNvSpPr/>
          <p:nvPr/>
        </p:nvSpPr>
        <p:spPr>
          <a:xfrm rot="-4175208">
            <a:off x="4243468" y="3412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8"/>
          <p:cNvSpPr/>
          <p:nvPr/>
        </p:nvSpPr>
        <p:spPr>
          <a:xfrm rot="-4175208">
            <a:off x="42434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8"/>
          <p:cNvSpPr/>
          <p:nvPr/>
        </p:nvSpPr>
        <p:spPr>
          <a:xfrm rot="-4175208">
            <a:off x="4091068" y="4021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8"/>
          <p:cNvSpPr/>
          <p:nvPr/>
        </p:nvSpPr>
        <p:spPr>
          <a:xfrm rot="-4175208">
            <a:off x="43196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58"/>
          <p:cNvSpPr/>
          <p:nvPr/>
        </p:nvSpPr>
        <p:spPr>
          <a:xfrm rot="-4175208">
            <a:off x="4319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58"/>
          <p:cNvSpPr/>
          <p:nvPr/>
        </p:nvSpPr>
        <p:spPr>
          <a:xfrm rot="-4175208">
            <a:off x="41672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58"/>
          <p:cNvSpPr/>
          <p:nvPr/>
        </p:nvSpPr>
        <p:spPr>
          <a:xfrm rot="-4175208">
            <a:off x="4091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8"/>
          <p:cNvSpPr/>
          <p:nvPr/>
        </p:nvSpPr>
        <p:spPr>
          <a:xfrm rot="-4175208">
            <a:off x="4091068" y="4555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58"/>
          <p:cNvSpPr/>
          <p:nvPr/>
        </p:nvSpPr>
        <p:spPr>
          <a:xfrm rot="-4175208">
            <a:off x="43196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58"/>
          <p:cNvSpPr/>
          <p:nvPr/>
        </p:nvSpPr>
        <p:spPr>
          <a:xfrm rot="-4175208">
            <a:off x="4319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8"/>
          <p:cNvSpPr/>
          <p:nvPr/>
        </p:nvSpPr>
        <p:spPr>
          <a:xfrm rot="-4175208">
            <a:off x="3938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8"/>
          <p:cNvSpPr/>
          <p:nvPr/>
        </p:nvSpPr>
        <p:spPr>
          <a:xfrm>
            <a:off x="6946793" y="1056800"/>
            <a:ext cx="1004975" cy="3891475"/>
          </a:xfrm>
          <a:custGeom>
            <a:rect b="b" l="l" r="r" t="t"/>
            <a:pathLst>
              <a:path extrusionOk="0" h="155659" w="40199">
                <a:moveTo>
                  <a:pt x="40199" y="155659"/>
                </a:moveTo>
                <a:cubicBezTo>
                  <a:pt x="37696" y="151805"/>
                  <a:pt x="28985" y="140604"/>
                  <a:pt x="25182" y="132532"/>
                </a:cubicBezTo>
                <a:cubicBezTo>
                  <a:pt x="21380" y="124460"/>
                  <a:pt x="19687" y="115184"/>
                  <a:pt x="17384" y="107225"/>
                </a:cubicBezTo>
                <a:cubicBezTo>
                  <a:pt x="15081" y="99266"/>
                  <a:pt x="13369" y="92472"/>
                  <a:pt x="11365" y="84776"/>
                </a:cubicBezTo>
                <a:cubicBezTo>
                  <a:pt x="9361" y="77080"/>
                  <a:pt x="6960" y="68458"/>
                  <a:pt x="5358" y="61049"/>
                </a:cubicBezTo>
                <a:cubicBezTo>
                  <a:pt x="3756" y="53640"/>
                  <a:pt x="-3204" y="50499"/>
                  <a:pt x="1754" y="40324"/>
                </a:cubicBezTo>
                <a:cubicBezTo>
                  <a:pt x="6712" y="30149"/>
                  <a:pt x="29546" y="6721"/>
                  <a:pt x="35104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7" name="Google Shape;837;p58"/>
          <p:cNvSpPr/>
          <p:nvPr/>
        </p:nvSpPr>
        <p:spPr>
          <a:xfrm>
            <a:off x="6387047" y="1079325"/>
            <a:ext cx="939075" cy="3898975"/>
          </a:xfrm>
          <a:custGeom>
            <a:rect b="b" l="l" r="r" t="t"/>
            <a:pathLst>
              <a:path extrusionOk="0" h="155959" w="37563">
                <a:moveTo>
                  <a:pt x="23243" y="155959"/>
                </a:moveTo>
                <a:cubicBezTo>
                  <a:pt x="24745" y="153306"/>
                  <a:pt x="29901" y="145097"/>
                  <a:pt x="32254" y="140041"/>
                </a:cubicBezTo>
                <a:cubicBezTo>
                  <a:pt x="34607" y="134985"/>
                  <a:pt x="36709" y="130880"/>
                  <a:pt x="37360" y="125624"/>
                </a:cubicBezTo>
                <a:cubicBezTo>
                  <a:pt x="38011" y="120368"/>
                  <a:pt x="36959" y="114461"/>
                  <a:pt x="36158" y="108504"/>
                </a:cubicBezTo>
                <a:cubicBezTo>
                  <a:pt x="35357" y="102547"/>
                  <a:pt x="33755" y="95338"/>
                  <a:pt x="32554" y="89882"/>
                </a:cubicBezTo>
                <a:cubicBezTo>
                  <a:pt x="31353" y="84426"/>
                  <a:pt x="30402" y="80872"/>
                  <a:pt x="28950" y="75766"/>
                </a:cubicBezTo>
                <a:cubicBezTo>
                  <a:pt x="27498" y="70660"/>
                  <a:pt x="25796" y="63851"/>
                  <a:pt x="23844" y="59246"/>
                </a:cubicBezTo>
                <a:cubicBezTo>
                  <a:pt x="21892" y="54641"/>
                  <a:pt x="21189" y="52402"/>
                  <a:pt x="17236" y="48134"/>
                </a:cubicBezTo>
                <a:cubicBezTo>
                  <a:pt x="13283" y="43866"/>
                  <a:pt x="1427" y="41661"/>
                  <a:pt x="127" y="33639"/>
                </a:cubicBezTo>
                <a:cubicBezTo>
                  <a:pt x="-1173" y="25617"/>
                  <a:pt x="7886" y="5607"/>
                  <a:pt x="9438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8" name="Google Shape;838;p58"/>
          <p:cNvSpPr/>
          <p:nvPr/>
        </p:nvSpPr>
        <p:spPr>
          <a:xfrm>
            <a:off x="68908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39" name="Google Shape;839;p58"/>
          <p:cNvSpPr txBox="1"/>
          <p:nvPr/>
        </p:nvSpPr>
        <p:spPr>
          <a:xfrm>
            <a:off x="255300" y="473050"/>
            <a:ext cx="19674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Initial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0" name="Google Shape;840;p58"/>
          <p:cNvSpPr txBox="1"/>
          <p:nvPr/>
        </p:nvSpPr>
        <p:spPr>
          <a:xfrm>
            <a:off x="2953175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Convection Occurs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1" name="Google Shape;841;p58"/>
          <p:cNvSpPr txBox="1"/>
          <p:nvPr/>
        </p:nvSpPr>
        <p:spPr>
          <a:xfrm>
            <a:off x="4389488" y="2230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Latent heat release warms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2" name="Google Shape;842;p58"/>
          <p:cNvSpPr txBox="1"/>
          <p:nvPr/>
        </p:nvSpPr>
        <p:spPr>
          <a:xfrm>
            <a:off x="4744638" y="384560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Evaporative cooling lowers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3" name="Google Shape;843;p58"/>
          <p:cNvSpPr/>
          <p:nvPr/>
        </p:nvSpPr>
        <p:spPr>
          <a:xfrm>
            <a:off x="15025" y="4970800"/>
            <a:ext cx="9144000" cy="144900"/>
          </a:xfrm>
          <a:prstGeom prst="rect">
            <a:avLst/>
          </a:prstGeom>
          <a:solidFill>
            <a:srgbClr val="CF71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58"/>
          <p:cNvSpPr txBox="1"/>
          <p:nvPr/>
        </p:nvSpPr>
        <p:spPr>
          <a:xfrm>
            <a:off x="6292900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5" name="Google Shape;845;p58"/>
          <p:cNvSpPr/>
          <p:nvPr/>
        </p:nvSpPr>
        <p:spPr>
          <a:xfrm>
            <a:off x="2999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6" name="Google Shape;846;p58"/>
          <p:cNvSpPr/>
          <p:nvPr/>
        </p:nvSpPr>
        <p:spPr>
          <a:xfrm>
            <a:off x="63522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7" name="Google Shape;847;p58"/>
          <p:cNvSpPr/>
          <p:nvPr/>
        </p:nvSpPr>
        <p:spPr>
          <a:xfrm>
            <a:off x="3411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8" name="Google Shape;848;p58"/>
          <p:cNvSpPr/>
          <p:nvPr/>
        </p:nvSpPr>
        <p:spPr>
          <a:xfrm>
            <a:off x="67642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9"/>
          <p:cNvSpPr/>
          <p:nvPr/>
        </p:nvSpPr>
        <p:spPr>
          <a:xfrm>
            <a:off x="3853325" y="4355525"/>
            <a:ext cx="519480" cy="47628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59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6" name="Google Shape;856;p59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57" name="Google Shape;857;p59"/>
          <p:cNvCxnSpPr>
            <a:stCxn id="854" idx="3"/>
          </p:cNvCxnSpPr>
          <p:nvPr/>
        </p:nvCxnSpPr>
        <p:spPr>
          <a:xfrm flipH="1" rot="10800000">
            <a:off x="4113065" y="3991857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8" name="Google Shape;858;p59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59" name="Google Shape;859;p59"/>
          <p:cNvSpPr txBox="1"/>
          <p:nvPr>
            <p:ph type="title"/>
          </p:nvPr>
        </p:nvSpPr>
        <p:spPr>
          <a:xfrm>
            <a:off x="2591179" y="2597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60" name="Google Shape;860;p59"/>
          <p:cNvSpPr txBox="1"/>
          <p:nvPr/>
        </p:nvSpPr>
        <p:spPr>
          <a:xfrm>
            <a:off x="4647075" y="3549450"/>
            <a:ext cx="327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ascent supports an initial, isolated updraft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59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59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9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59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59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59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0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73" name="Google Shape;873;p60"/>
          <p:cNvSpPr/>
          <p:nvPr/>
        </p:nvSpPr>
        <p:spPr>
          <a:xfrm>
            <a:off x="3792675" y="4095750"/>
            <a:ext cx="181872" cy="658152"/>
          </a:xfrm>
          <a:prstGeom prst="cloud">
            <a:avLst/>
          </a:prstGeom>
          <a:solidFill>
            <a:srgbClr val="EBEBEB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60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5" name="Google Shape;875;p60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6" name="Google Shape;876;p60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77" name="Google Shape;877;p60"/>
          <p:cNvSpPr txBox="1"/>
          <p:nvPr/>
        </p:nvSpPr>
        <p:spPr>
          <a:xfrm>
            <a:off x="4808375" y="1671200"/>
            <a:ext cx="3273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air entrainment near the capping inversion erodes the updraft.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Updraft may reach LFC, but residual updraft/pressure perturbation is too weak to support further development (turkey tower).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Convective initiation has failed.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60"/>
          <p:cNvSpPr/>
          <p:nvPr/>
        </p:nvSpPr>
        <p:spPr>
          <a:xfrm rot="5400000">
            <a:off x="4116095" y="4346124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79" name="Google Shape;879;p60"/>
          <p:cNvSpPr/>
          <p:nvPr/>
        </p:nvSpPr>
        <p:spPr>
          <a:xfrm rot="-5400000">
            <a:off x="3936879" y="4346141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0" name="Google Shape;880;p60"/>
          <p:cNvSpPr/>
          <p:nvPr/>
        </p:nvSpPr>
        <p:spPr>
          <a:xfrm flipH="1" rot="5400000">
            <a:off x="3408915" y="4333422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1" name="Google Shape;881;p60"/>
          <p:cNvSpPr/>
          <p:nvPr/>
        </p:nvSpPr>
        <p:spPr>
          <a:xfrm flipH="1" rot="-5400000">
            <a:off x="3229699" y="4333383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2" name="Google Shape;882;p60"/>
          <p:cNvSpPr/>
          <p:nvPr/>
        </p:nvSpPr>
        <p:spPr>
          <a:xfrm>
            <a:off x="3719063" y="3080925"/>
            <a:ext cx="329076" cy="658152"/>
          </a:xfrm>
          <a:prstGeom prst="cloud">
            <a:avLst/>
          </a:prstGeom>
          <a:solidFill>
            <a:srgbClr val="EBEBEB">
              <a:alpha val="47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3" name="Google Shape;883;p60"/>
          <p:cNvCxnSpPr/>
          <p:nvPr/>
        </p:nvCxnSpPr>
        <p:spPr>
          <a:xfrm flipH="1" rot="10800000">
            <a:off x="3879253" y="38152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4" name="Google Shape;884;p60"/>
          <p:cNvSpPr/>
          <p:nvPr/>
        </p:nvSpPr>
        <p:spPr>
          <a:xfrm>
            <a:off x="3537783" y="1986400"/>
            <a:ext cx="988416" cy="658152"/>
          </a:xfrm>
          <a:prstGeom prst="cloud">
            <a:avLst/>
          </a:prstGeom>
          <a:solidFill>
            <a:srgbClr val="EBEBEB">
              <a:alpha val="297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5" name="Google Shape;885;p60"/>
          <p:cNvCxnSpPr/>
          <p:nvPr/>
        </p:nvCxnSpPr>
        <p:spPr>
          <a:xfrm flipH="1" rot="10800000">
            <a:off x="3879265" y="269003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6" name="Google Shape;886;p60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60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60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60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60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60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1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98" name="Google Shape;898;p61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9" name="Google Shape;899;p61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0" name="Google Shape;900;p61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01" name="Google Shape;901;p61"/>
          <p:cNvSpPr txBox="1"/>
          <p:nvPr/>
        </p:nvSpPr>
        <p:spPr>
          <a:xfrm>
            <a:off x="4848100" y="2362025"/>
            <a:ext cx="3765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Evaporative cooling in the path of the failed updraft cools/moistens the column.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leads to a localized reduction in CIN.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Latent heat release can also locally steepen lapse rates above failed CI.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61"/>
          <p:cNvSpPr/>
          <p:nvPr/>
        </p:nvSpPr>
        <p:spPr>
          <a:xfrm>
            <a:off x="2926775" y="4133850"/>
            <a:ext cx="736020" cy="658152"/>
          </a:xfrm>
          <a:prstGeom prst="cloud">
            <a:avLst/>
          </a:prstGeom>
          <a:solidFill>
            <a:srgbClr val="00B0F0">
              <a:alpha val="25600"/>
            </a:srgbClr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61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61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61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61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61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61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61"/>
          <p:cNvSpPr/>
          <p:nvPr/>
        </p:nvSpPr>
        <p:spPr>
          <a:xfrm>
            <a:off x="3801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0" name="Google Shape;910;p61"/>
          <p:cNvCxnSpPr/>
          <p:nvPr/>
        </p:nvCxnSpPr>
        <p:spPr>
          <a:xfrm flipH="1">
            <a:off x="3732550" y="3408625"/>
            <a:ext cx="1045800" cy="88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2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917" name="Google Shape;917;p62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8" name="Google Shape;918;p62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9" name="Google Shape;919;p62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20" name="Google Shape;920;p62"/>
          <p:cNvSpPr txBox="1"/>
          <p:nvPr/>
        </p:nvSpPr>
        <p:spPr>
          <a:xfrm>
            <a:off x="4998075" y="2363925"/>
            <a:ext cx="3765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mesoscale lift continues in this localized area of reduced CIN, subsequent attempts at convective initiation have a higher probability of success!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1" name="Google Shape;921;p62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62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62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62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62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62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62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8" name="Google Shape;928;p62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9" name="Google Shape;929;p62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idx="4294967295" type="title"/>
          </p:nvPr>
        </p:nvSpPr>
        <p:spPr>
          <a:xfrm>
            <a:off x="476250" y="-1256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How do lapse rates change?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0" y="2548325"/>
            <a:ext cx="433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 change in lapse rate = 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302288" y="137415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302288" y="206860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lift/stretching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302288" y="2804300"/>
            <a:ext cx="47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Differential Thermal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302288" y="3447875"/>
            <a:ext cx="303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Diabatic Heating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3963725" y="1588075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3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936" name="Google Shape;936;p63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7" name="Google Shape;937;p63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8" name="Google Shape;938;p63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39" name="Google Shape;939;p63"/>
          <p:cNvSpPr txBox="1"/>
          <p:nvPr/>
        </p:nvSpPr>
        <p:spPr>
          <a:xfrm>
            <a:off x="4712700" y="1147925"/>
            <a:ext cx="4258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 Considerations: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may take multiple attempts at CI to sufficiently reduce CIN.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 time of day (is this occurring at 20 UTC (additional diurnal heating expected) or at 00 UTC (peak diurnal heating)?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forcing for ascent can reduce CIN via lift/cooling and/or overcoming cap by lifting parcels to LFC (i.e. is the depth of the lift greater than the LFC?)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Watching satellite trends is vital!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0" name="Google Shape;940;p63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63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63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63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63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63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63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7" name="Google Shape;947;p63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8" name="Google Shape;948;p63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64"/>
          <p:cNvPicPr preferRelativeResize="0"/>
          <p:nvPr/>
        </p:nvPicPr>
        <p:blipFill rotWithShape="1">
          <a:blip r:embed="rId3">
            <a:alphaModFix/>
          </a:blip>
          <a:srcRect b="0" l="0" r="0" t="2572"/>
          <a:stretch/>
        </p:blipFill>
        <p:spPr>
          <a:xfrm>
            <a:off x="413825" y="271400"/>
            <a:ext cx="3947575" cy="471402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5" name="Google Shape;955;p64"/>
          <p:cNvSpPr txBox="1"/>
          <p:nvPr/>
        </p:nvSpPr>
        <p:spPr>
          <a:xfrm>
            <a:off x="1733050" y="271400"/>
            <a:ext cx="14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29, 2022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64"/>
          <p:cNvSpPr txBox="1"/>
          <p:nvPr/>
        </p:nvSpPr>
        <p:spPr>
          <a:xfrm>
            <a:off x="4408925" y="607975"/>
            <a:ext cx="4433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this loop, watch for: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attempts at CI along dryline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Successful CI following the failed attempts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Maturation of tornadic supercells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5"/>
          <p:cNvSpPr txBox="1"/>
          <p:nvPr>
            <p:ph type="title"/>
          </p:nvPr>
        </p:nvSpPr>
        <p:spPr>
          <a:xfrm>
            <a:off x="338669" y="2908"/>
            <a:ext cx="8456100" cy="994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</a:pPr>
            <a:r>
              <a:rPr lang="en"/>
              <a:t> </a:t>
            </a:r>
            <a:endParaRPr/>
          </a:p>
        </p:txBody>
      </p:sp>
      <p:sp>
        <p:nvSpPr>
          <p:cNvPr id="962" name="Google Shape;962;p65"/>
          <p:cNvSpPr txBox="1"/>
          <p:nvPr>
            <p:ph idx="1" type="body"/>
          </p:nvPr>
        </p:nvSpPr>
        <p:spPr>
          <a:xfrm>
            <a:off x="628650" y="734219"/>
            <a:ext cx="7886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CIN can be reduced and/or CAPE increased by:</a:t>
            </a:r>
            <a:endParaRPr/>
          </a:p>
        </p:txBody>
      </p:sp>
      <p:pic>
        <p:nvPicPr>
          <p:cNvPr descr="c07f009" id="963" name="Google Shape;963;p65"/>
          <p:cNvPicPr preferRelativeResize="0"/>
          <p:nvPr/>
        </p:nvPicPr>
        <p:blipFill rotWithShape="1">
          <a:blip r:embed="rId4">
            <a:alphaModFix/>
          </a:blip>
          <a:srcRect b="4527" l="0" r="0" t="3459"/>
          <a:stretch/>
        </p:blipFill>
        <p:spPr>
          <a:xfrm>
            <a:off x="1845732" y="1274893"/>
            <a:ext cx="5576925" cy="3848766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65"/>
          <p:cNvSpPr/>
          <p:nvPr/>
        </p:nvSpPr>
        <p:spPr>
          <a:xfrm>
            <a:off x="4940519" y="49749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7.9)</a:t>
            </a:r>
            <a:endParaRPr sz="1100"/>
          </a:p>
        </p:txBody>
      </p:sp>
      <p:sp>
        <p:nvSpPr>
          <p:cNvPr id="965" name="Google Shape;965;p65"/>
          <p:cNvSpPr txBox="1"/>
          <p:nvPr/>
        </p:nvSpPr>
        <p:spPr>
          <a:xfrm>
            <a:off x="2194973" y="1060725"/>
            <a:ext cx="1379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Rising motion</a:t>
            </a:r>
            <a:endParaRPr sz="1100"/>
          </a:p>
        </p:txBody>
      </p:sp>
      <p:sp>
        <p:nvSpPr>
          <p:cNvPr id="966" name="Google Shape;966;p65"/>
          <p:cNvSpPr txBox="1"/>
          <p:nvPr/>
        </p:nvSpPr>
        <p:spPr>
          <a:xfrm>
            <a:off x="3777301" y="10597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Moistening</a:t>
            </a:r>
            <a:endParaRPr sz="1100"/>
          </a:p>
        </p:txBody>
      </p:sp>
      <p:sp>
        <p:nvSpPr>
          <p:cNvPr id="967" name="Google Shape;967;p65"/>
          <p:cNvSpPr txBox="1"/>
          <p:nvPr/>
        </p:nvSpPr>
        <p:spPr>
          <a:xfrm>
            <a:off x="5614297" y="10586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Warming</a:t>
            </a:r>
            <a:endParaRPr sz="11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6"/>
          <p:cNvSpPr txBox="1"/>
          <p:nvPr>
            <p:ph type="title"/>
          </p:nvPr>
        </p:nvSpPr>
        <p:spPr>
          <a:xfrm>
            <a:off x="62865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reality a combination of processes change </a:t>
            </a:r>
            <a:r>
              <a:rPr lang="en"/>
              <a:t>𝝲</a:t>
            </a:r>
            <a:r>
              <a:rPr lang="en"/>
              <a:t> </a:t>
            </a:r>
            <a:endParaRPr/>
          </a:p>
        </p:txBody>
      </p:sp>
      <p:sp>
        <p:nvSpPr>
          <p:cNvPr id="973" name="Google Shape;973;p66"/>
          <p:cNvSpPr txBox="1"/>
          <p:nvPr/>
        </p:nvSpPr>
        <p:spPr>
          <a:xfrm>
            <a:off x="8" y="737110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grpSp>
        <p:nvGrpSpPr>
          <p:cNvPr id="974" name="Google Shape;974;p66"/>
          <p:cNvGrpSpPr/>
          <p:nvPr/>
        </p:nvGrpSpPr>
        <p:grpSpPr>
          <a:xfrm>
            <a:off x="2183715" y="1190147"/>
            <a:ext cx="6859061" cy="4077725"/>
            <a:chOff x="2385625" y="1373975"/>
            <a:chExt cx="4870800" cy="3665700"/>
          </a:xfrm>
        </p:grpSpPr>
        <p:sp>
          <p:nvSpPr>
            <p:cNvPr id="975" name="Google Shape;975;p66"/>
            <p:cNvSpPr/>
            <p:nvPr/>
          </p:nvSpPr>
          <p:spPr>
            <a:xfrm>
              <a:off x="2385625" y="1373975"/>
              <a:ext cx="4870800" cy="3665700"/>
            </a:xfrm>
            <a:prstGeom prst="rect">
              <a:avLst/>
            </a:prstGeom>
            <a:solidFill>
              <a:srgbClr val="EBEBEB"/>
            </a:solidFill>
            <a:ln cap="flat" cmpd="sng" w="9525">
              <a:solidFill>
                <a:srgbClr val="363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76" name="Google Shape;976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7350" y="1386425"/>
              <a:ext cx="4851700" cy="36387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77" name="Google Shape;977;p66"/>
          <p:cNvCxnSpPr/>
          <p:nvPr/>
        </p:nvCxnSpPr>
        <p:spPr>
          <a:xfrm flipH="1" rot="10800000">
            <a:off x="5671300" y="2525200"/>
            <a:ext cx="2111100" cy="13764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8" name="Google Shape;978;p66"/>
          <p:cNvCxnSpPr/>
          <p:nvPr/>
        </p:nvCxnSpPr>
        <p:spPr>
          <a:xfrm rot="10800000">
            <a:off x="7730725" y="2949450"/>
            <a:ext cx="621000" cy="205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9" name="Google Shape;979;p66"/>
          <p:cNvSpPr/>
          <p:nvPr/>
        </p:nvSpPr>
        <p:spPr>
          <a:xfrm rot="990248">
            <a:off x="6209446" y="1873214"/>
            <a:ext cx="2624220" cy="1397065"/>
          </a:xfrm>
          <a:prstGeom prst="ellipse">
            <a:avLst/>
          </a:prstGeom>
          <a:solidFill>
            <a:srgbClr val="F01DBD">
              <a:alpha val="645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0" name="Google Shape;980;p66"/>
          <p:cNvCxnSpPr/>
          <p:nvPr/>
        </p:nvCxnSpPr>
        <p:spPr>
          <a:xfrm flipH="1" rot="10800000">
            <a:off x="6375050" y="3022050"/>
            <a:ext cx="1179900" cy="20076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1" name="Google Shape;981;p66"/>
          <p:cNvSpPr/>
          <p:nvPr/>
        </p:nvSpPr>
        <p:spPr>
          <a:xfrm rot="857198">
            <a:off x="6652374" y="2390674"/>
            <a:ext cx="1531773" cy="2876839"/>
          </a:xfrm>
          <a:prstGeom prst="ellipse">
            <a:avLst/>
          </a:prstGeom>
          <a:solidFill>
            <a:srgbClr val="FFD966">
              <a:alpha val="481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66"/>
          <p:cNvSpPr txBox="1"/>
          <p:nvPr/>
        </p:nvSpPr>
        <p:spPr>
          <a:xfrm>
            <a:off x="0" y="1262575"/>
            <a:ext cx="2784000" cy="35289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800"/>
              <a:buChar char="●"/>
            </a:pPr>
            <a:r>
              <a:rPr b="1" lang="en" sz="1800">
                <a:solidFill>
                  <a:srgbClr val="E69138"/>
                </a:solidFill>
              </a:rPr>
              <a:t>Horizontal lapse rate advection</a:t>
            </a:r>
            <a:endParaRPr b="1" sz="1800">
              <a:solidFill>
                <a:srgbClr val="E69138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b="1" lang="en" sz="1800">
                <a:solidFill>
                  <a:srgbClr val="0000FF"/>
                </a:solidFill>
              </a:rPr>
              <a:t>Differential thermal advection</a:t>
            </a:r>
            <a:endParaRPr b="1"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800"/>
              <a:buChar char="●"/>
            </a:pPr>
            <a:r>
              <a:rPr b="1" lang="en" sz="1800">
                <a:solidFill>
                  <a:srgbClr val="FF00FF"/>
                </a:solidFill>
              </a:rPr>
              <a:t>Ascent stretching/vertical advection</a:t>
            </a:r>
            <a:endParaRPr b="1" sz="1800">
              <a:solidFill>
                <a:srgbClr val="FF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b="1" lang="en" sz="1800">
                <a:solidFill>
                  <a:srgbClr val="FFFF00"/>
                </a:solidFill>
              </a:rPr>
              <a:t>Low-level diabatic heating</a:t>
            </a:r>
            <a:endParaRPr b="1" sz="1800">
              <a:solidFill>
                <a:srgbClr val="FF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9F00"/>
              </a:buClr>
              <a:buSzPts val="1800"/>
              <a:buChar char="●"/>
            </a:pPr>
            <a:r>
              <a:rPr b="1" lang="en" sz="1800">
                <a:solidFill>
                  <a:srgbClr val="009F00"/>
                </a:solidFill>
              </a:rPr>
              <a:t>Net Effect: S</a:t>
            </a:r>
            <a:r>
              <a:rPr b="1" lang="en" sz="1800">
                <a:solidFill>
                  <a:srgbClr val="009F00"/>
                </a:solidFill>
              </a:rPr>
              <a:t>teep</a:t>
            </a:r>
            <a:r>
              <a:rPr b="1" lang="en" sz="1800">
                <a:solidFill>
                  <a:srgbClr val="009F00"/>
                </a:solidFill>
              </a:rPr>
              <a:t> lapse rates!</a:t>
            </a:r>
            <a:endParaRPr b="1" sz="1800">
              <a:solidFill>
                <a:srgbClr val="009F00"/>
              </a:solidFill>
            </a:endParaRPr>
          </a:p>
        </p:txBody>
      </p:sp>
      <p:sp>
        <p:nvSpPr>
          <p:cNvPr id="983" name="Google Shape;983;p66"/>
          <p:cNvSpPr/>
          <p:nvPr/>
        </p:nvSpPr>
        <p:spPr>
          <a:xfrm rot="-1954098">
            <a:off x="6437151" y="2256136"/>
            <a:ext cx="2307801" cy="1252310"/>
          </a:xfrm>
          <a:prstGeom prst="ellipse">
            <a:avLst/>
          </a:prstGeom>
          <a:solidFill>
            <a:srgbClr val="3FFF49">
              <a:alpha val="21520"/>
            </a:srgbClr>
          </a:solidFill>
          <a:ln cap="flat" cmpd="sng" w="38100">
            <a:solidFill>
              <a:srgbClr val="009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723900" y="19693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26" name="Google Shape;126;p19"/>
          <p:cNvSpPr txBox="1"/>
          <p:nvPr/>
        </p:nvSpPr>
        <p:spPr>
          <a:xfrm>
            <a:off x="1931642" y="17554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27" name="Google Shape;127;p19"/>
          <p:cNvSpPr txBox="1"/>
          <p:nvPr/>
        </p:nvSpPr>
        <p:spPr>
          <a:xfrm>
            <a:off x="2050177" y="23958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28" name="Google Shape;128;p19"/>
          <p:cNvSpPr txBox="1"/>
          <p:nvPr/>
        </p:nvSpPr>
        <p:spPr>
          <a:xfrm>
            <a:off x="1292626" y="16794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29" name="Google Shape;129;p19"/>
          <p:cNvSpPr txBox="1"/>
          <p:nvPr/>
        </p:nvSpPr>
        <p:spPr>
          <a:xfrm>
            <a:off x="787566" y="24713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30" name="Google Shape;130;p19"/>
          <p:cNvSpPr txBox="1"/>
          <p:nvPr/>
        </p:nvSpPr>
        <p:spPr>
          <a:xfrm>
            <a:off x="207749" y="22317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31" name="Google Shape;131;p19"/>
          <p:cNvSpPr txBox="1"/>
          <p:nvPr/>
        </p:nvSpPr>
        <p:spPr>
          <a:xfrm>
            <a:off x="1402833" y="24759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32" name="Google Shape;132;p19"/>
          <p:cNvCxnSpPr/>
          <p:nvPr/>
        </p:nvCxnSpPr>
        <p:spPr>
          <a:xfrm flipH="1">
            <a:off x="1438067" y="18570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3" name="Google Shape;133;p19"/>
          <p:cNvCxnSpPr/>
          <p:nvPr/>
        </p:nvCxnSpPr>
        <p:spPr>
          <a:xfrm flipH="1">
            <a:off x="2001102" y="19120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4" name="Google Shape;134;p19"/>
          <p:cNvCxnSpPr/>
          <p:nvPr/>
        </p:nvCxnSpPr>
        <p:spPr>
          <a:xfrm rot="10800000">
            <a:off x="2000944" y="23452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5" name="Google Shape;135;p19"/>
          <p:cNvCxnSpPr/>
          <p:nvPr/>
        </p:nvCxnSpPr>
        <p:spPr>
          <a:xfrm flipH="1" rot="10800000">
            <a:off x="1632133" y="22572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" name="Google Shape;136;p19"/>
          <p:cNvCxnSpPr/>
          <p:nvPr/>
        </p:nvCxnSpPr>
        <p:spPr>
          <a:xfrm flipH="1" rot="10800000">
            <a:off x="1027200" y="22709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7" name="Google Shape;137;p19"/>
          <p:cNvCxnSpPr/>
          <p:nvPr/>
        </p:nvCxnSpPr>
        <p:spPr>
          <a:xfrm flipH="1" rot="10800000">
            <a:off x="645713" y="22622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8" name="Google Shape;138;p19"/>
          <p:cNvSpPr txBox="1"/>
          <p:nvPr/>
        </p:nvSpPr>
        <p:spPr>
          <a:xfrm>
            <a:off x="287878" y="1284700"/>
            <a:ext cx="400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39" name="Google Shape;139;p19"/>
          <p:cNvSpPr txBox="1"/>
          <p:nvPr/>
        </p:nvSpPr>
        <p:spPr>
          <a:xfrm>
            <a:off x="4139850" y="1370775"/>
            <a:ext cx="48120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is an important point!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Our ability to anticipate changes in lapse rate derives directly from the first law of thermodynamics!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47" name="Google Shape;147;p20"/>
          <p:cNvSpPr txBox="1"/>
          <p:nvPr/>
        </p:nvSpPr>
        <p:spPr>
          <a:xfrm>
            <a:off x="2007842" y="1603010"/>
            <a:ext cx="542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48" name="Google Shape;148;p20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49" name="Google Shape;149;p20"/>
          <p:cNvSpPr txBox="1"/>
          <p:nvPr/>
        </p:nvSpPr>
        <p:spPr>
          <a:xfrm>
            <a:off x="1368826" y="1527020"/>
            <a:ext cx="729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50" name="Google Shape;150;p20"/>
          <p:cNvSpPr txBox="1"/>
          <p:nvPr/>
        </p:nvSpPr>
        <p:spPr>
          <a:xfrm>
            <a:off x="863766" y="2318971"/>
            <a:ext cx="51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51" name="Google Shape;151;p20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52" name="Google Shape;152;p20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53" name="Google Shape;153;p20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" name="Google Shape;154;p20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" name="Google Shape;155;p20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6" name="Google Shape;156;p20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7" name="Google Shape;157;p20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8" name="Google Shape;158;p20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" name="Google Shape;159;p20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60" name="Google Shape;160;p20"/>
          <p:cNvSpPr txBox="1"/>
          <p:nvPr/>
        </p:nvSpPr>
        <p:spPr>
          <a:xfrm>
            <a:off x="364077" y="2714575"/>
            <a:ext cx="80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61" name="Google Shape;161;p20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62" name="Google Shape;162;p20"/>
          <p:cNvSpPr txBox="1"/>
          <p:nvPr/>
        </p:nvSpPr>
        <p:spPr>
          <a:xfrm>
            <a:off x="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temperature with time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1430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22098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2766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pressure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42672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pressure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2578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pressure advection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68" name="Google Shape;168;p20"/>
          <p:cNvCxnSpPr/>
          <p:nvPr/>
        </p:nvCxnSpPr>
        <p:spPr>
          <a:xfrm flipH="1" rot="10800000">
            <a:off x="877625" y="3460350"/>
            <a:ext cx="618600" cy="41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0"/>
          <p:cNvCxnSpPr>
            <a:stCxn id="163" idx="0"/>
          </p:cNvCxnSpPr>
          <p:nvPr/>
        </p:nvCxnSpPr>
        <p:spPr>
          <a:xfrm flipH="1" rot="10800000">
            <a:off x="1786650" y="3385225"/>
            <a:ext cx="386400" cy="4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0"/>
          <p:cNvCxnSpPr>
            <a:stCxn id="164" idx="0"/>
          </p:cNvCxnSpPr>
          <p:nvPr/>
        </p:nvCxnSpPr>
        <p:spPr>
          <a:xfrm flipH="1" rot="10800000">
            <a:off x="2853450" y="3468625"/>
            <a:ext cx="636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0"/>
          <p:cNvCxnSpPr>
            <a:stCxn id="165" idx="0"/>
          </p:cNvCxnSpPr>
          <p:nvPr/>
        </p:nvCxnSpPr>
        <p:spPr>
          <a:xfrm rot="10800000">
            <a:off x="3778050" y="3435325"/>
            <a:ext cx="62700" cy="40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0"/>
          <p:cNvCxnSpPr>
            <a:stCxn id="166" idx="0"/>
            <a:endCxn id="161" idx="2"/>
          </p:cNvCxnSpPr>
          <p:nvPr/>
        </p:nvCxnSpPr>
        <p:spPr>
          <a:xfrm rot="10800000">
            <a:off x="4414950" y="3438925"/>
            <a:ext cx="416400" cy="40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0"/>
          <p:cNvCxnSpPr>
            <a:stCxn id="167" idx="0"/>
          </p:cNvCxnSpPr>
          <p:nvPr/>
        </p:nvCxnSpPr>
        <p:spPr>
          <a:xfrm rot="10800000">
            <a:off x="5224050" y="3468625"/>
            <a:ext cx="5979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0"/>
          <p:cNvSpPr/>
          <p:nvPr/>
        </p:nvSpPr>
        <p:spPr>
          <a:xfrm>
            <a:off x="5332600" y="3038925"/>
            <a:ext cx="2633700" cy="40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80" name="Google Shape;180;p21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64076" y="2714575"/>
            <a:ext cx="7484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82" name="Google Shape;182;p21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3" name="Google Shape;183;p21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4772600" y="3902950"/>
            <a:ext cx="894300" cy="394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/>
          </a:p>
        </p:txBody>
      </p:sp>
      <p:cxnSp>
        <p:nvCxnSpPr>
          <p:cNvPr id="185" name="Google Shape;185;p21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p21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7" name="Google Shape;187;p21"/>
          <p:cNvSpPr txBox="1"/>
          <p:nvPr/>
        </p:nvSpPr>
        <p:spPr>
          <a:xfrm>
            <a:off x="2442301" y="3902950"/>
            <a:ext cx="1912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</a:t>
            </a:r>
            <a:endParaRPr sz="1600"/>
          </a:p>
        </p:txBody>
      </p:sp>
      <p:sp>
        <p:nvSpPr>
          <p:cNvPr id="188" name="Google Shape;188;p21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9" name="Google Shape;189;p21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90" name="Google Shape;190;p21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91" name="Google Shape;191;p21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92" name="Google Shape;192;p21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93" name="Google Shape;193;p21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94" name="Google Shape;194;p21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95" name="Google Shape;195;p21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6" name="Google Shape;196;p21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7" name="Google Shape;197;p21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8" name="Google Shape;198;p21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9" name="Google Shape;199;p21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0" name="Google Shape;200;p21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1" name="Google Shape;201;p21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cxnSp>
        <p:nvCxnSpPr>
          <p:cNvPr id="202" name="Google Shape;202;p21"/>
          <p:cNvCxnSpPr>
            <a:stCxn id="187" idx="0"/>
          </p:cNvCxnSpPr>
          <p:nvPr/>
        </p:nvCxnSpPr>
        <p:spPr>
          <a:xfrm flipH="1" rot="10800000">
            <a:off x="3398551" y="3569050"/>
            <a:ext cx="238800" cy="33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1"/>
          <p:cNvCxnSpPr/>
          <p:nvPr/>
        </p:nvCxnSpPr>
        <p:spPr>
          <a:xfrm flipH="1" rot="10800000">
            <a:off x="3388778" y="3560650"/>
            <a:ext cx="782100" cy="34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1"/>
          <p:cNvCxnSpPr>
            <a:endCxn id="183" idx="2"/>
          </p:cNvCxnSpPr>
          <p:nvPr/>
        </p:nvCxnSpPr>
        <p:spPr>
          <a:xfrm flipH="1" rot="10800000">
            <a:off x="5095848" y="3474083"/>
            <a:ext cx="5700" cy="48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1"/>
          <p:cNvSpPr txBox="1"/>
          <p:nvPr/>
        </p:nvSpPr>
        <p:spPr>
          <a:xfrm>
            <a:off x="4263501" y="4297450"/>
            <a:ext cx="19125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that the hydrostatic approx applies</a:t>
            </a:r>
            <a:endParaRPr sz="1600"/>
          </a:p>
        </p:txBody>
      </p:sp>
      <p:sp>
        <p:nvSpPr>
          <p:cNvPr id="206" name="Google Shape;206;p21"/>
          <p:cNvSpPr/>
          <p:nvPr/>
        </p:nvSpPr>
        <p:spPr>
          <a:xfrm rot="-5400000">
            <a:off x="4359150" y="3801000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4480050" y="3477050"/>
            <a:ext cx="3293175" cy="1634400"/>
          </a:xfrm>
          <a:custGeom>
            <a:rect b="b" l="l" r="r" t="t"/>
            <a:pathLst>
              <a:path extrusionOk="0" h="65376" w="131727">
                <a:moveTo>
                  <a:pt x="0" y="63189"/>
                </a:moveTo>
                <a:cubicBezTo>
                  <a:pt x="2229" y="63523"/>
                  <a:pt x="4904" y="65139"/>
                  <a:pt x="13374" y="65195"/>
                </a:cubicBezTo>
                <a:cubicBezTo>
                  <a:pt x="21844" y="65251"/>
                  <a:pt x="38226" y="65809"/>
                  <a:pt x="50819" y="63524"/>
                </a:cubicBezTo>
                <a:cubicBezTo>
                  <a:pt x="63412" y="61240"/>
                  <a:pt x="77231" y="57618"/>
                  <a:pt x="88933" y="51488"/>
                </a:cubicBezTo>
                <a:cubicBezTo>
                  <a:pt x="100635" y="45359"/>
                  <a:pt x="113897" y="35328"/>
                  <a:pt x="121029" y="26747"/>
                </a:cubicBezTo>
                <a:cubicBezTo>
                  <a:pt x="128161" y="18166"/>
                  <a:pt x="129944" y="4458"/>
                  <a:pt x="131727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13" name="Google Shape;213;p22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364076" y="2714575"/>
            <a:ext cx="74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15" name="Google Shape;215;p22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6" name="Google Shape;216;p22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7" name="Google Shape;217;p22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8" name="Google Shape;218;p22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20" name="Google Shape;220;p22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22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2" name="Google Shape;222;p22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23" name="Google Shape;223;p22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24" name="Google Shape;224;p22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25" name="Google Shape;225;p22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26" name="Google Shape;226;p22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27" name="Google Shape;227;p22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28" name="Google Shape;228;p22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29" name="Google Shape;229;p22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30" name="Google Shape;230;p22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22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22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22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22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22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6" name="Google Shape;236;p22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